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4"/>
  </p:notesMasterIdLst>
  <p:sldIdLst>
    <p:sldId id="267" r:id="rId2"/>
    <p:sldId id="322" r:id="rId3"/>
    <p:sldId id="289" r:id="rId4"/>
    <p:sldId id="301" r:id="rId5"/>
    <p:sldId id="305" r:id="rId6"/>
    <p:sldId id="309" r:id="rId7"/>
    <p:sldId id="312" r:id="rId8"/>
    <p:sldId id="315" r:id="rId9"/>
    <p:sldId id="323" r:id="rId10"/>
    <p:sldId id="353" r:id="rId11"/>
    <p:sldId id="310" r:id="rId12"/>
    <p:sldId id="320" r:id="rId13"/>
    <p:sldId id="319" r:id="rId14"/>
    <p:sldId id="347" r:id="rId15"/>
    <p:sldId id="348" r:id="rId16"/>
    <p:sldId id="325" r:id="rId17"/>
    <p:sldId id="326" r:id="rId18"/>
    <p:sldId id="349" r:id="rId19"/>
    <p:sldId id="327" r:id="rId20"/>
    <p:sldId id="351" r:id="rId21"/>
    <p:sldId id="350" r:id="rId22"/>
    <p:sldId id="35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4" userDrawn="1">
          <p15:clr>
            <a:srgbClr val="A4A3A4"/>
          </p15:clr>
        </p15:guide>
        <p15:guide id="2" pos="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4BE"/>
    <a:srgbClr val="FFBF38"/>
    <a:srgbClr val="3284BF"/>
    <a:srgbClr val="FEB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85244" autoAdjust="0"/>
  </p:normalViewPr>
  <p:slideViewPr>
    <p:cSldViewPr snapToGrid="0">
      <p:cViewPr varScale="1">
        <p:scale>
          <a:sx n="66" d="100"/>
          <a:sy n="66" d="100"/>
        </p:scale>
        <p:origin x="687" y="57"/>
      </p:cViewPr>
      <p:guideLst>
        <p:guide orient="horz" pos="1944"/>
        <p:guide pos="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89B3DA-913F-4A06-8584-1C98454BF0D0}" type="doc">
      <dgm:prSet loTypeId="urn:microsoft.com/office/officeart/2005/8/layout/arrow2" loCatId="process" qsTypeId="urn:microsoft.com/office/officeart/2005/8/quickstyle/3d6" qsCatId="3D" csTypeId="urn:microsoft.com/office/officeart/2005/8/colors/accent1_1" csCatId="accent1" phldr="1"/>
      <dgm:spPr/>
    </dgm:pt>
    <dgm:pt modelId="{96867AED-E19D-431F-BD0C-0977F1C8095F}">
      <dgm:prSet phldrT="[Text]"/>
      <dgm:spPr/>
      <dgm:t>
        <a:bodyPr/>
        <a:lstStyle/>
        <a:p>
          <a:endParaRPr lang="en-US" dirty="0"/>
        </a:p>
      </dgm:t>
    </dgm:pt>
    <dgm:pt modelId="{607BB922-53E9-491E-ACE6-26928571489B}" type="parTrans" cxnId="{047D89FA-8C6D-4665-95A0-4BCB6B314458}">
      <dgm:prSet/>
      <dgm:spPr/>
      <dgm:t>
        <a:bodyPr/>
        <a:lstStyle/>
        <a:p>
          <a:endParaRPr lang="en-US"/>
        </a:p>
      </dgm:t>
    </dgm:pt>
    <dgm:pt modelId="{F7DF32D1-3D39-4102-B16B-819F556790FC}" type="sibTrans" cxnId="{047D89FA-8C6D-4665-95A0-4BCB6B314458}">
      <dgm:prSet/>
      <dgm:spPr/>
      <dgm:t>
        <a:bodyPr/>
        <a:lstStyle/>
        <a:p>
          <a:endParaRPr lang="en-US"/>
        </a:p>
      </dgm:t>
    </dgm:pt>
    <dgm:pt modelId="{FAB18D56-0716-4A6D-96F7-AD3DF38081E9}">
      <dgm:prSet phldrT="[Text]"/>
      <dgm:spPr/>
      <dgm:t>
        <a:bodyPr/>
        <a:lstStyle/>
        <a:p>
          <a:endParaRPr lang="en-US" dirty="0"/>
        </a:p>
      </dgm:t>
    </dgm:pt>
    <dgm:pt modelId="{21D4E01F-C2AD-46AF-A2C9-F1BF0CF72F9A}" type="parTrans" cxnId="{EC8491DF-EDA3-4ECA-B396-7158D788CC95}">
      <dgm:prSet/>
      <dgm:spPr/>
      <dgm:t>
        <a:bodyPr/>
        <a:lstStyle/>
        <a:p>
          <a:endParaRPr lang="en-US"/>
        </a:p>
      </dgm:t>
    </dgm:pt>
    <dgm:pt modelId="{2F1918E5-04A3-47FA-9107-575753352084}" type="sibTrans" cxnId="{EC8491DF-EDA3-4ECA-B396-7158D788CC95}">
      <dgm:prSet/>
      <dgm:spPr/>
      <dgm:t>
        <a:bodyPr/>
        <a:lstStyle/>
        <a:p>
          <a:endParaRPr lang="en-US"/>
        </a:p>
      </dgm:t>
    </dgm:pt>
    <dgm:pt modelId="{94297992-AE4B-4AFC-B210-143DE9A02BCB}">
      <dgm:prSet phldrT="[Text]"/>
      <dgm:spPr/>
      <dgm:t>
        <a:bodyPr/>
        <a:lstStyle/>
        <a:p>
          <a:endParaRPr lang="en-US" dirty="0"/>
        </a:p>
      </dgm:t>
    </dgm:pt>
    <dgm:pt modelId="{D7749438-B3F3-45C2-BE05-92A4EBDF1B47}" type="parTrans" cxnId="{8FBD8BE0-DA28-40DB-8966-8403319C376D}">
      <dgm:prSet/>
      <dgm:spPr/>
      <dgm:t>
        <a:bodyPr/>
        <a:lstStyle/>
        <a:p>
          <a:endParaRPr lang="en-US"/>
        </a:p>
      </dgm:t>
    </dgm:pt>
    <dgm:pt modelId="{F5480152-5DEA-495D-891B-A44A6F4A428B}" type="sibTrans" cxnId="{8FBD8BE0-DA28-40DB-8966-8403319C376D}">
      <dgm:prSet/>
      <dgm:spPr/>
      <dgm:t>
        <a:bodyPr/>
        <a:lstStyle/>
        <a:p>
          <a:endParaRPr lang="en-US"/>
        </a:p>
      </dgm:t>
    </dgm:pt>
    <dgm:pt modelId="{3398A5EB-1156-48E9-9690-2871C4E2936C}">
      <dgm:prSet phldrT="[Text]"/>
      <dgm:spPr/>
      <dgm:t>
        <a:bodyPr/>
        <a:lstStyle/>
        <a:p>
          <a:endParaRPr lang="en-US" dirty="0"/>
        </a:p>
      </dgm:t>
    </dgm:pt>
    <dgm:pt modelId="{8DB92968-FDB5-4E24-9977-D107E3809D5B}" type="parTrans" cxnId="{22D7A726-5CC6-45A9-B1CC-A8E3C277BA6C}">
      <dgm:prSet/>
      <dgm:spPr/>
      <dgm:t>
        <a:bodyPr/>
        <a:lstStyle/>
        <a:p>
          <a:endParaRPr lang="en-US"/>
        </a:p>
      </dgm:t>
    </dgm:pt>
    <dgm:pt modelId="{9D8CE53A-2BE9-40AB-B120-459CD41F9052}" type="sibTrans" cxnId="{22D7A726-5CC6-45A9-B1CC-A8E3C277BA6C}">
      <dgm:prSet/>
      <dgm:spPr/>
      <dgm:t>
        <a:bodyPr/>
        <a:lstStyle/>
        <a:p>
          <a:endParaRPr lang="en-US"/>
        </a:p>
      </dgm:t>
    </dgm:pt>
    <dgm:pt modelId="{7C684AF7-F75D-403E-A33D-E423C16C0288}" type="pres">
      <dgm:prSet presAssocID="{4789B3DA-913F-4A06-8584-1C98454BF0D0}" presName="arrowDiagram" presStyleCnt="0">
        <dgm:presLayoutVars>
          <dgm:chMax val="5"/>
          <dgm:dir/>
          <dgm:resizeHandles val="exact"/>
        </dgm:presLayoutVars>
      </dgm:prSet>
      <dgm:spPr/>
    </dgm:pt>
    <dgm:pt modelId="{857662AC-5DE2-4BE3-945F-B56DA17746A0}" type="pres">
      <dgm:prSet presAssocID="{4789B3DA-913F-4A06-8584-1C98454BF0D0}" presName="arrow" presStyleLbl="bgShp" presStyleIdx="0" presStyleCnt="1"/>
      <dgm:spPr/>
    </dgm:pt>
    <dgm:pt modelId="{461F50CD-1BA6-4B1A-915C-B651A9DF43E8}" type="pres">
      <dgm:prSet presAssocID="{4789B3DA-913F-4A06-8584-1C98454BF0D0}" presName="arrowDiagram4" presStyleCnt="0"/>
      <dgm:spPr/>
    </dgm:pt>
    <dgm:pt modelId="{024FF7BA-D782-4A35-8691-0BC81A9A94B8}" type="pres">
      <dgm:prSet presAssocID="{96867AED-E19D-431F-BD0C-0977F1C8095F}" presName="bullet4a" presStyleLbl="node1" presStyleIdx="0" presStyleCnt="4"/>
      <dgm:spPr/>
    </dgm:pt>
    <dgm:pt modelId="{63D6E8F7-D2DA-4679-96AF-35095FDD04F6}" type="pres">
      <dgm:prSet presAssocID="{96867AED-E19D-431F-BD0C-0977F1C8095F}" presName="textBox4a" presStyleLbl="revTx" presStyleIdx="0" presStyleCnt="4">
        <dgm:presLayoutVars>
          <dgm:bulletEnabled val="1"/>
        </dgm:presLayoutVars>
      </dgm:prSet>
      <dgm:spPr/>
    </dgm:pt>
    <dgm:pt modelId="{7707FDBE-4FF2-4E30-A630-FEDD7EFD1BD0}" type="pres">
      <dgm:prSet presAssocID="{FAB18D56-0716-4A6D-96F7-AD3DF38081E9}" presName="bullet4b" presStyleLbl="node1" presStyleIdx="1" presStyleCnt="4"/>
      <dgm:spPr/>
    </dgm:pt>
    <dgm:pt modelId="{2A4AE3E8-7C54-443D-817E-2EE5D893F590}" type="pres">
      <dgm:prSet presAssocID="{FAB18D56-0716-4A6D-96F7-AD3DF38081E9}" presName="textBox4b" presStyleLbl="revTx" presStyleIdx="1" presStyleCnt="4">
        <dgm:presLayoutVars>
          <dgm:bulletEnabled val="1"/>
        </dgm:presLayoutVars>
      </dgm:prSet>
      <dgm:spPr/>
    </dgm:pt>
    <dgm:pt modelId="{D17C1E41-47B1-4CCB-BD62-A4E468797117}" type="pres">
      <dgm:prSet presAssocID="{94297992-AE4B-4AFC-B210-143DE9A02BCB}" presName="bullet4c" presStyleLbl="node1" presStyleIdx="2" presStyleCnt="4"/>
      <dgm:spPr/>
    </dgm:pt>
    <dgm:pt modelId="{20281DA4-BEA2-4705-A52C-4D4ED1985D1B}" type="pres">
      <dgm:prSet presAssocID="{94297992-AE4B-4AFC-B210-143DE9A02BCB}" presName="textBox4c" presStyleLbl="revTx" presStyleIdx="2" presStyleCnt="4">
        <dgm:presLayoutVars>
          <dgm:bulletEnabled val="1"/>
        </dgm:presLayoutVars>
      </dgm:prSet>
      <dgm:spPr/>
    </dgm:pt>
    <dgm:pt modelId="{203B1DD8-8FEB-4DD6-84FC-C7AC17CC6DFA}" type="pres">
      <dgm:prSet presAssocID="{3398A5EB-1156-48E9-9690-2871C4E2936C}" presName="bullet4d" presStyleLbl="node1" presStyleIdx="3" presStyleCnt="4"/>
      <dgm:spPr/>
    </dgm:pt>
    <dgm:pt modelId="{CB1E0584-98EF-490A-A6FB-6CDF6EFD77A7}" type="pres">
      <dgm:prSet presAssocID="{3398A5EB-1156-48E9-9690-2871C4E2936C}" presName="textBox4d" presStyleLbl="revTx" presStyleIdx="3" presStyleCnt="4">
        <dgm:presLayoutVars>
          <dgm:bulletEnabled val="1"/>
        </dgm:presLayoutVars>
      </dgm:prSet>
      <dgm:spPr/>
    </dgm:pt>
  </dgm:ptLst>
  <dgm:cxnLst>
    <dgm:cxn modelId="{FAED7314-201A-49F2-A221-D1ABFE29F533}" type="presOf" srcId="{94297992-AE4B-4AFC-B210-143DE9A02BCB}" destId="{20281DA4-BEA2-4705-A52C-4D4ED1985D1B}" srcOrd="0" destOrd="0" presId="urn:microsoft.com/office/officeart/2005/8/layout/arrow2"/>
    <dgm:cxn modelId="{22D7A726-5CC6-45A9-B1CC-A8E3C277BA6C}" srcId="{4789B3DA-913F-4A06-8584-1C98454BF0D0}" destId="{3398A5EB-1156-48E9-9690-2871C4E2936C}" srcOrd="3" destOrd="0" parTransId="{8DB92968-FDB5-4E24-9977-D107E3809D5B}" sibTransId="{9D8CE53A-2BE9-40AB-B120-459CD41F9052}"/>
    <dgm:cxn modelId="{8E92D636-6557-4076-A08C-5654F3847A98}" type="presOf" srcId="{FAB18D56-0716-4A6D-96F7-AD3DF38081E9}" destId="{2A4AE3E8-7C54-443D-817E-2EE5D893F590}" srcOrd="0" destOrd="0" presId="urn:microsoft.com/office/officeart/2005/8/layout/arrow2"/>
    <dgm:cxn modelId="{406CE567-175F-4E8E-BC51-F1BA45EB4D45}" type="presOf" srcId="{96867AED-E19D-431F-BD0C-0977F1C8095F}" destId="{63D6E8F7-D2DA-4679-96AF-35095FDD04F6}" srcOrd="0" destOrd="0" presId="urn:microsoft.com/office/officeart/2005/8/layout/arrow2"/>
    <dgm:cxn modelId="{2370C783-230B-4F02-8083-B75F8496FBF5}" type="presOf" srcId="{3398A5EB-1156-48E9-9690-2871C4E2936C}" destId="{CB1E0584-98EF-490A-A6FB-6CDF6EFD77A7}" srcOrd="0" destOrd="0" presId="urn:microsoft.com/office/officeart/2005/8/layout/arrow2"/>
    <dgm:cxn modelId="{9C0278C6-7EC5-4FAF-ACB6-2155D077DF90}" type="presOf" srcId="{4789B3DA-913F-4A06-8584-1C98454BF0D0}" destId="{7C684AF7-F75D-403E-A33D-E423C16C0288}" srcOrd="0" destOrd="0" presId="urn:microsoft.com/office/officeart/2005/8/layout/arrow2"/>
    <dgm:cxn modelId="{EC8491DF-EDA3-4ECA-B396-7158D788CC95}" srcId="{4789B3DA-913F-4A06-8584-1C98454BF0D0}" destId="{FAB18D56-0716-4A6D-96F7-AD3DF38081E9}" srcOrd="1" destOrd="0" parTransId="{21D4E01F-C2AD-46AF-A2C9-F1BF0CF72F9A}" sibTransId="{2F1918E5-04A3-47FA-9107-575753352084}"/>
    <dgm:cxn modelId="{8FBD8BE0-DA28-40DB-8966-8403319C376D}" srcId="{4789B3DA-913F-4A06-8584-1C98454BF0D0}" destId="{94297992-AE4B-4AFC-B210-143DE9A02BCB}" srcOrd="2" destOrd="0" parTransId="{D7749438-B3F3-45C2-BE05-92A4EBDF1B47}" sibTransId="{F5480152-5DEA-495D-891B-A44A6F4A428B}"/>
    <dgm:cxn modelId="{047D89FA-8C6D-4665-95A0-4BCB6B314458}" srcId="{4789B3DA-913F-4A06-8584-1C98454BF0D0}" destId="{96867AED-E19D-431F-BD0C-0977F1C8095F}" srcOrd="0" destOrd="0" parTransId="{607BB922-53E9-491E-ACE6-26928571489B}" sibTransId="{F7DF32D1-3D39-4102-B16B-819F556790FC}"/>
    <dgm:cxn modelId="{E2EC3ACB-161C-44A0-A8CD-71982E824ED7}" type="presParOf" srcId="{7C684AF7-F75D-403E-A33D-E423C16C0288}" destId="{857662AC-5DE2-4BE3-945F-B56DA17746A0}" srcOrd="0" destOrd="0" presId="urn:microsoft.com/office/officeart/2005/8/layout/arrow2"/>
    <dgm:cxn modelId="{D491A178-B5F8-48AD-84DB-1ED039239CD8}" type="presParOf" srcId="{7C684AF7-F75D-403E-A33D-E423C16C0288}" destId="{461F50CD-1BA6-4B1A-915C-B651A9DF43E8}" srcOrd="1" destOrd="0" presId="urn:microsoft.com/office/officeart/2005/8/layout/arrow2"/>
    <dgm:cxn modelId="{8A1F349E-4591-4A02-9167-4139440AD79B}" type="presParOf" srcId="{461F50CD-1BA6-4B1A-915C-B651A9DF43E8}" destId="{024FF7BA-D782-4A35-8691-0BC81A9A94B8}" srcOrd="0" destOrd="0" presId="urn:microsoft.com/office/officeart/2005/8/layout/arrow2"/>
    <dgm:cxn modelId="{14FD9022-8DAE-40B4-A674-F167478A7ED3}" type="presParOf" srcId="{461F50CD-1BA6-4B1A-915C-B651A9DF43E8}" destId="{63D6E8F7-D2DA-4679-96AF-35095FDD04F6}" srcOrd="1" destOrd="0" presId="urn:microsoft.com/office/officeart/2005/8/layout/arrow2"/>
    <dgm:cxn modelId="{04F1CDD3-DD35-4CAB-A24B-85C7208B2F9D}" type="presParOf" srcId="{461F50CD-1BA6-4B1A-915C-B651A9DF43E8}" destId="{7707FDBE-4FF2-4E30-A630-FEDD7EFD1BD0}" srcOrd="2" destOrd="0" presId="urn:microsoft.com/office/officeart/2005/8/layout/arrow2"/>
    <dgm:cxn modelId="{72286F4F-B4CB-430F-AFF9-C34ADF83A896}" type="presParOf" srcId="{461F50CD-1BA6-4B1A-915C-B651A9DF43E8}" destId="{2A4AE3E8-7C54-443D-817E-2EE5D893F590}" srcOrd="3" destOrd="0" presId="urn:microsoft.com/office/officeart/2005/8/layout/arrow2"/>
    <dgm:cxn modelId="{2C95F5B8-45F4-4CEC-A1D6-CB4B8FA3191A}" type="presParOf" srcId="{461F50CD-1BA6-4B1A-915C-B651A9DF43E8}" destId="{D17C1E41-47B1-4CCB-BD62-A4E468797117}" srcOrd="4" destOrd="0" presId="urn:microsoft.com/office/officeart/2005/8/layout/arrow2"/>
    <dgm:cxn modelId="{0FB8E63D-81C1-44FC-8A61-D9D7980BB58C}" type="presParOf" srcId="{461F50CD-1BA6-4B1A-915C-B651A9DF43E8}" destId="{20281DA4-BEA2-4705-A52C-4D4ED1985D1B}" srcOrd="5" destOrd="0" presId="urn:microsoft.com/office/officeart/2005/8/layout/arrow2"/>
    <dgm:cxn modelId="{AE4C2C1C-78B8-49D6-B687-84338AAC9B37}" type="presParOf" srcId="{461F50CD-1BA6-4B1A-915C-B651A9DF43E8}" destId="{203B1DD8-8FEB-4DD6-84FC-C7AC17CC6DFA}" srcOrd="6" destOrd="0" presId="urn:microsoft.com/office/officeart/2005/8/layout/arrow2"/>
    <dgm:cxn modelId="{44771CB6-B7E5-4C7C-B1B3-28E41E33962D}" type="presParOf" srcId="{461F50CD-1BA6-4B1A-915C-B651A9DF43E8}" destId="{CB1E0584-98EF-490A-A6FB-6CDF6EFD77A7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7662AC-5DE2-4BE3-945F-B56DA17746A0}">
      <dsp:nvSpPr>
        <dsp:cNvPr id="0" name=""/>
        <dsp:cNvSpPr/>
      </dsp:nvSpPr>
      <dsp:spPr>
        <a:xfrm>
          <a:off x="0" y="103167"/>
          <a:ext cx="5653743" cy="353358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4FF7BA-D782-4A35-8691-0BC81A9A94B8}">
      <dsp:nvSpPr>
        <dsp:cNvPr id="0" name=""/>
        <dsp:cNvSpPr/>
      </dsp:nvSpPr>
      <dsp:spPr>
        <a:xfrm>
          <a:off x="556893" y="2730744"/>
          <a:ext cx="130036" cy="1300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D6E8F7-D2DA-4679-96AF-35095FDD04F6}">
      <dsp:nvSpPr>
        <dsp:cNvPr id="0" name=""/>
        <dsp:cNvSpPr/>
      </dsp:nvSpPr>
      <dsp:spPr>
        <a:xfrm>
          <a:off x="621911" y="2795762"/>
          <a:ext cx="966790" cy="840994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903" tIns="0" rIns="0" bIns="0" numCol="1" spcCol="1270" anchor="t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300" kern="1200" dirty="0"/>
        </a:p>
      </dsp:txBody>
      <dsp:txXfrm>
        <a:off x="621911" y="2795762"/>
        <a:ext cx="966790" cy="840994"/>
      </dsp:txXfrm>
    </dsp:sp>
    <dsp:sp modelId="{7707FDBE-4FF2-4E30-A630-FEDD7EFD1BD0}">
      <dsp:nvSpPr>
        <dsp:cNvPr id="0" name=""/>
        <dsp:cNvSpPr/>
      </dsp:nvSpPr>
      <dsp:spPr>
        <a:xfrm>
          <a:off x="1475626" y="1908831"/>
          <a:ext cx="226149" cy="226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A4AE3E8-7C54-443D-817E-2EE5D893F590}">
      <dsp:nvSpPr>
        <dsp:cNvPr id="0" name=""/>
        <dsp:cNvSpPr/>
      </dsp:nvSpPr>
      <dsp:spPr>
        <a:xfrm>
          <a:off x="1588701" y="2021906"/>
          <a:ext cx="1187286" cy="1614850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832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588701" y="2021906"/>
        <a:ext cx="1187286" cy="1614850"/>
      </dsp:txXfrm>
    </dsp:sp>
    <dsp:sp modelId="{D17C1E41-47B1-4CCB-BD62-A4E468797117}">
      <dsp:nvSpPr>
        <dsp:cNvPr id="0" name=""/>
        <dsp:cNvSpPr/>
      </dsp:nvSpPr>
      <dsp:spPr>
        <a:xfrm>
          <a:off x="2648778" y="1303174"/>
          <a:ext cx="299648" cy="2996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281DA4-BEA2-4705-A52C-4D4ED1985D1B}">
      <dsp:nvSpPr>
        <dsp:cNvPr id="0" name=""/>
        <dsp:cNvSpPr/>
      </dsp:nvSpPr>
      <dsp:spPr>
        <a:xfrm>
          <a:off x="2798602" y="1452998"/>
          <a:ext cx="1187286" cy="2183758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77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798602" y="1452998"/>
        <a:ext cx="1187286" cy="2183758"/>
      </dsp:txXfrm>
    </dsp:sp>
    <dsp:sp modelId="{203B1DD8-8FEB-4DD6-84FC-C7AC17CC6DFA}">
      <dsp:nvSpPr>
        <dsp:cNvPr id="0" name=""/>
        <dsp:cNvSpPr/>
      </dsp:nvSpPr>
      <dsp:spPr>
        <a:xfrm>
          <a:off x="3926524" y="902465"/>
          <a:ext cx="401415" cy="4014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1E0584-98EF-490A-A6FB-6CDF6EFD77A7}">
      <dsp:nvSpPr>
        <dsp:cNvPr id="0" name=""/>
        <dsp:cNvSpPr/>
      </dsp:nvSpPr>
      <dsp:spPr>
        <a:xfrm>
          <a:off x="4127232" y="1103173"/>
          <a:ext cx="1187286" cy="2533583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702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127232" y="1103173"/>
        <a:ext cx="1187286" cy="2533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C84C1-B5F2-4D46-B2B2-295E4A46ACBB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286EF-BA03-4BA1-9B94-879360AD1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41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4AB71AAB-6ECE-B64F-B561-BB92B3DAC4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75C104E0-3A7E-7446-B55C-3766A99E9D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NOTES: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Individual instances at each site are to support local data needs (operational, clinical, regulatory, research); provides starting point for new ideas for collaboration – try it out at your site, if it works, propose rolling-out your program to the other sites; all code &amp; dashboards created a one site are reusable making it fast and easy to reproduce the data &amp; analytics centrally.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Centralized UCDW to support UC Health strategic, data driven initiatives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Ext Data Feeds – analysis of self-funded claims data to lower drug costs (brand to generic)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QME – parameterized to take patient cohort, value sets and time range as inputs – quick and easy to select from about 200 quality measures and run them against a specific population.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Self-funded plan cohort it took about 3 hours to run the data to create a dashboard with a selection of quality measures the team chose.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Sate mandated quality program around managed Medicaid patients, able to divide and conquer: 3 </a:t>
            </a:r>
            <a:r>
              <a:rPr lang="en-US" altLang="en-US" dirty="0" err="1">
                <a:ea typeface="ＭＳ Ｐゴシック" panose="020B0600070205080204" pitchFamily="34" charset="-128"/>
              </a:rPr>
              <a:t>Ucs</a:t>
            </a:r>
            <a:r>
              <a:rPr lang="en-US" altLang="en-US" dirty="0">
                <a:ea typeface="ＭＳ Ｐゴシック" panose="020B0600070205080204" pitchFamily="34" charset="-128"/>
              </a:rPr>
              <a:t> worked on coded the measures and 2 worked on validation. Able to produce a higher quality product in less time using existing resources.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Partnerships use UCHDW data to develop actionable dashboards that:</a:t>
            </a:r>
          </a:p>
          <a:p>
            <a:pPr marL="746969" lvl="1" indent="-347663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Increase patient safety</a:t>
            </a:r>
          </a:p>
          <a:p>
            <a:pPr marL="746969" lvl="1" indent="-347663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Improve patient outcomes</a:t>
            </a:r>
          </a:p>
          <a:p>
            <a:pPr marL="746969" lvl="1" indent="-347663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Establish best practices</a:t>
            </a:r>
          </a:p>
          <a:p>
            <a:pPr marL="746969" lvl="1" indent="-347663">
              <a:buFont typeface="Arial" panose="020B0604020202020204" pitchFamily="34" charset="0"/>
              <a:buChar char="•"/>
            </a:pPr>
            <a:r>
              <a:rPr lang="en-US" sz="2400" dirty="0">
                <a:cs typeface="Arial" panose="020B0604020202020204" pitchFamily="34" charset="0"/>
              </a:rPr>
              <a:t>Decrease cost of care</a:t>
            </a:r>
          </a:p>
          <a:p>
            <a:pPr marL="746969" lvl="1" indent="-347663"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ＭＳ Ｐゴシック" panose="020B0600070205080204" pitchFamily="34" charset="-128"/>
                <a:cs typeface="Arial" panose="020B0604020202020204" pitchFamily="34" charset="0"/>
              </a:rPr>
              <a:t>In short, to develop the “UC Way” to treat patients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From </a:t>
            </a:r>
            <a:r>
              <a:rPr lang="en-US" altLang="en-US" dirty="0" err="1">
                <a:ea typeface="ＭＳ Ｐゴシック" panose="020B0600070205080204" pitchFamily="34" charset="-128"/>
              </a:rPr>
              <a:t>Nial</a:t>
            </a:r>
            <a:r>
              <a:rPr lang="en-US" altLang="en-US" dirty="0">
                <a:ea typeface="ＭＳ Ｐゴシック" panose="020B0600070205080204" pitchFamily="34" charset="-128"/>
              </a:rPr>
              <a:t> Brennan:  If you want to be a data driven organization, it needs to come from the top (C-suite), we need cultural change to use data to drive improvement/value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Having the data centralized &amp; available is useless without a leadership commitment to use it &amp; to understand how to use it 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D3E4278F-1A95-DB46-B4D7-DAC4B1156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C59FB9-4C68-9B41-8C75-DD586A72E769}" type="slidenum">
              <a:rPr lang="en-US" altLang="en-US" sz="1300"/>
              <a:pPr eaLnBrk="1" hangingPunct="1"/>
              <a:t>14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461233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UCHDW DDR = legally de-identified OMOP, employed techniques similar to those used by UCLA to create their DDR</a:t>
            </a:r>
          </a:p>
          <a:p>
            <a:endParaRPr lang="en-US" sz="1400" b="1" dirty="0"/>
          </a:p>
          <a:p>
            <a:r>
              <a:rPr lang="en-US" sz="1400" b="1" dirty="0"/>
              <a:t>Initial Collaborative Groups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="1" dirty="0"/>
              <a:t>Self Funded Plans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="1" dirty="0"/>
              <a:t>Population Health and ACO leaders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="1" dirty="0"/>
              <a:t>Pharmacy Chiefs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="1" dirty="0"/>
              <a:t>UC Cancer Consortium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b="1" dirty="0"/>
              <a:t>Clinical Research and BRAID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Leveraging Scale for Value: Supply Chain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CEOs, strategy, and incentives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CQOs and Quality Consortium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/>
              <a:t>Legal and Risk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45E93-0FDB-446E-A0A4-775C0F39AF1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2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Phase 1 went Live Nov 2018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Established secure network connections from UC Health sites to UCHDW Analytics Cloud (powered by UCLA)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Provided UC Health Executive Leadership access to dashboards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Used Shibboleth (already in use at all UCs) for user authentication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Implemented secure connectivity from each site to UCHDW cloud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Created UCHDW Website as entry point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Dashboards are examples of how the data can be used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Access to dashboards seeds operational partnerships</a:t>
            </a:r>
          </a:p>
          <a:p>
            <a:pPr marL="342900" marR="0" lvl="0" indent="-342900" algn="l" defTabSz="9096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Operational partners required to create actionable dashboards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45E93-0FDB-446E-A0A4-775C0F39AF1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1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C91C5ECE-9A5F-EE44-BF7B-CB788A122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31FEA2F-70AA-8E4C-A376-7968679F8D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/>
              <a:t>Clinical Data Browser = Tableau dashboards using UCHDW DDR as data source</a:t>
            </a: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077EFB25-4CDD-0B4B-AB09-200DBF8A50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B254E-43FE-494F-906B-ECE323539C8D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09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9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938963"/>
          </a:xfrm>
          <a:prstGeom prst="rect">
            <a:avLst/>
          </a:prstGeom>
          <a:solidFill>
            <a:srgbClr val="328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83" y="6327850"/>
            <a:ext cx="1344070" cy="44151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18183" y="1709738"/>
            <a:ext cx="11278401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8183" y="4589463"/>
            <a:ext cx="112784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910" y="6435174"/>
            <a:ext cx="1457674" cy="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6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19895" y="6275672"/>
            <a:ext cx="11630934" cy="58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9895" y="6275672"/>
            <a:ext cx="11630934" cy="58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45431" y="1958145"/>
            <a:ext cx="7053691" cy="2387600"/>
          </a:xfrm>
        </p:spPr>
        <p:txBody>
          <a:bodyPr anchor="b">
            <a:normAutofit/>
          </a:bodyPr>
          <a:lstStyle>
            <a:lvl1pPr algn="l">
              <a:defRPr sz="4800" b="1" i="0" baseline="0">
                <a:solidFill>
                  <a:srgbClr val="3284B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Break Option 2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5431" y="4351555"/>
            <a:ext cx="7053691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36363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074025" y="0"/>
            <a:ext cx="4117975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61121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Op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74695" y="-36893"/>
            <a:ext cx="8117305" cy="6894893"/>
          </a:xfrm>
          <a:prstGeom prst="rect">
            <a:avLst/>
          </a:prstGeom>
          <a:solidFill>
            <a:srgbClr val="328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620126" y="1996292"/>
            <a:ext cx="7053691" cy="2387600"/>
          </a:xfrm>
        </p:spPr>
        <p:txBody>
          <a:bodyPr anchor="b">
            <a:norm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Break Option 3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20126" y="4389702"/>
            <a:ext cx="7053691" cy="1655762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" name="Rectangle 1"/>
          <p:cNvSpPr/>
          <p:nvPr/>
        </p:nvSpPr>
        <p:spPr>
          <a:xfrm>
            <a:off x="400692" y="6215865"/>
            <a:ext cx="1746607" cy="642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6625" y="0"/>
            <a:ext cx="4075113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0692" y="6215865"/>
            <a:ext cx="1746607" cy="642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11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-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475" y="1016152"/>
            <a:ext cx="5480102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475" y="1840063"/>
            <a:ext cx="5480102" cy="4353393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016152"/>
            <a:ext cx="546816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840063"/>
            <a:ext cx="5468161" cy="4353393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17473" y="0"/>
            <a:ext cx="11122888" cy="98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17473" y="6193457"/>
            <a:ext cx="11122888" cy="0"/>
          </a:xfrm>
          <a:prstGeom prst="line">
            <a:avLst/>
          </a:prstGeom>
          <a:ln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7473" y="6193457"/>
            <a:ext cx="11122888" cy="0"/>
          </a:xfrm>
          <a:prstGeom prst="line">
            <a:avLst/>
          </a:prstGeom>
          <a:ln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441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- Op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17473" y="17393"/>
            <a:ext cx="11122888" cy="98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3"/>
          <p:cNvSpPr>
            <a:spLocks noGrp="1"/>
          </p:cNvSpPr>
          <p:nvPr>
            <p:ph sz="half" idx="2"/>
          </p:nvPr>
        </p:nvSpPr>
        <p:spPr>
          <a:xfrm>
            <a:off x="2923999" y="1791964"/>
            <a:ext cx="3154812" cy="3938588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4"/>
          </p:nvPr>
        </p:nvSpPr>
        <p:spPr>
          <a:xfrm>
            <a:off x="6252179" y="1785871"/>
            <a:ext cx="2963386" cy="3938588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18053" y="2061381"/>
            <a:ext cx="2241161" cy="8061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2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17473" y="1812727"/>
            <a:ext cx="2242109" cy="254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rgbClr val="3284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18053" y="3136202"/>
            <a:ext cx="2241161" cy="8061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517473" y="2887548"/>
            <a:ext cx="2242109" cy="254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rgbClr val="3284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518053" y="4211024"/>
            <a:ext cx="2241161" cy="8061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517473" y="3962370"/>
            <a:ext cx="2242109" cy="254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rgbClr val="3284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518053" y="5285844"/>
            <a:ext cx="2241161" cy="8061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31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517473" y="5037190"/>
            <a:ext cx="2242109" cy="254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rgbClr val="3284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9398832" y="2034525"/>
            <a:ext cx="2241161" cy="8061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33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9398252" y="1785871"/>
            <a:ext cx="2242109" cy="254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rgbClr val="3284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9398832" y="3109346"/>
            <a:ext cx="2241161" cy="8061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35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9398252" y="2860692"/>
            <a:ext cx="2242109" cy="254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rgbClr val="3284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9398832" y="4184168"/>
            <a:ext cx="2241161" cy="8061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37" name="Text Placeholder 14"/>
          <p:cNvSpPr>
            <a:spLocks noGrp="1"/>
          </p:cNvSpPr>
          <p:nvPr>
            <p:ph type="body" sz="quarter" idx="26" hasCustomPrompt="1"/>
          </p:nvPr>
        </p:nvSpPr>
        <p:spPr>
          <a:xfrm>
            <a:off x="9398252" y="3935514"/>
            <a:ext cx="2242109" cy="254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rgbClr val="3284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Text Placehold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9398832" y="5258988"/>
            <a:ext cx="2241161" cy="8061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39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9398252" y="5010334"/>
            <a:ext cx="2242109" cy="254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rgbClr val="3284BF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9235" y="1024231"/>
            <a:ext cx="11069052" cy="56097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363636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Comparison Subtitle Here</a:t>
            </a:r>
          </a:p>
        </p:txBody>
      </p:sp>
      <p:cxnSp>
        <p:nvCxnSpPr>
          <p:cNvPr id="41" name="Straight Connector 40"/>
          <p:cNvCxnSpPr/>
          <p:nvPr userDrawn="1"/>
        </p:nvCxnSpPr>
        <p:spPr>
          <a:xfrm>
            <a:off x="517473" y="6193457"/>
            <a:ext cx="11122888" cy="0"/>
          </a:xfrm>
          <a:prstGeom prst="line">
            <a:avLst/>
          </a:prstGeom>
          <a:ln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111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hree by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1336" y="-450"/>
            <a:ext cx="4105656" cy="2286000"/>
          </a:xfrm>
          <a:prstGeom prst="rect">
            <a:avLst/>
          </a:prstGeom>
          <a:solidFill>
            <a:srgbClr val="005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1336" y="2284855"/>
            <a:ext cx="4105656" cy="2286000"/>
          </a:xfrm>
          <a:prstGeom prst="rect">
            <a:avLst/>
          </a:prstGeom>
          <a:solidFill>
            <a:srgbClr val="007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21336" y="4564504"/>
            <a:ext cx="4105656" cy="2291205"/>
          </a:xfrm>
          <a:prstGeom prst="rect">
            <a:avLst/>
          </a:prstGeom>
          <a:solidFill>
            <a:srgbClr val="00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32504" y="0"/>
            <a:ext cx="4105656" cy="2286000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2504" y="2284855"/>
            <a:ext cx="4105656" cy="2286000"/>
          </a:xfrm>
          <a:prstGeom prst="rect">
            <a:avLst/>
          </a:prstGeom>
          <a:solidFill>
            <a:srgbClr val="007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32504" y="4564504"/>
            <a:ext cx="4105656" cy="2291205"/>
          </a:xfrm>
          <a:prstGeom prst="rect">
            <a:avLst/>
          </a:prstGeom>
          <a:solidFill>
            <a:srgbClr val="009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86344" y="0"/>
            <a:ext cx="4105656" cy="2286000"/>
          </a:xfrm>
          <a:prstGeom prst="rect">
            <a:avLst/>
          </a:prstGeom>
          <a:solidFill>
            <a:srgbClr val="068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86344" y="2284855"/>
            <a:ext cx="4105656" cy="2286000"/>
          </a:xfrm>
          <a:prstGeom prst="rect">
            <a:avLst/>
          </a:prstGeom>
          <a:solidFill>
            <a:srgbClr val="009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86344" y="4564504"/>
            <a:ext cx="4105656" cy="2291205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35"/>
          <p:cNvSpPr>
            <a:spLocks noGrp="1"/>
          </p:cNvSpPr>
          <p:nvPr>
            <p:ph type="pic" sz="quarter" idx="10" hasCustomPrompt="1"/>
          </p:nvPr>
        </p:nvSpPr>
        <p:spPr>
          <a:xfrm>
            <a:off x="194001" y="563880"/>
            <a:ext cx="1158939" cy="1158939"/>
          </a:xfrm>
          <a:prstGeom prst="ellipse">
            <a:avLst/>
          </a:prstGeom>
          <a:noFill/>
        </p:spPr>
        <p:txBody>
          <a:bodyPr/>
          <a:lstStyle>
            <a:lvl1pPr algn="ctr">
              <a:defRPr>
                <a:noFill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PIC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4253937" y="563880"/>
            <a:ext cx="1158875" cy="1158875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r>
              <a:rPr lang="en-US"/>
              <a:t>PIC</a:t>
            </a:r>
            <a:endParaRPr 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313547" y="563880"/>
            <a:ext cx="1158875" cy="1158875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r>
              <a:rPr lang="en-US"/>
              <a:t>PIC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4253937" y="2868770"/>
            <a:ext cx="1158875" cy="1158875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r>
              <a:rPr lang="en-US"/>
              <a:t>PIC</a:t>
            </a:r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25" hasCustomPrompt="1"/>
          </p:nvPr>
        </p:nvSpPr>
        <p:spPr>
          <a:xfrm>
            <a:off x="8313547" y="2868770"/>
            <a:ext cx="1158875" cy="1158875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r>
              <a:rPr lang="en-US"/>
              <a:t>PIC</a:t>
            </a:r>
            <a:endParaRPr lang="en-US" dirty="0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165842" y="2876709"/>
            <a:ext cx="1158875" cy="1158875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r>
              <a:rPr lang="en-US"/>
              <a:t>PIC</a:t>
            </a:r>
            <a:endParaRPr lang="en-US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4253937" y="5152003"/>
            <a:ext cx="1158875" cy="1158875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r>
              <a:rPr lang="en-US"/>
              <a:t>PIC</a:t>
            </a:r>
            <a:endParaRPr lang="en-US" dirty="0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8313547" y="5152003"/>
            <a:ext cx="1158875" cy="1158875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r>
              <a:rPr lang="en-US"/>
              <a:t>PIC</a:t>
            </a:r>
            <a:endParaRPr lang="en-US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35" hasCustomPrompt="1"/>
          </p:nvPr>
        </p:nvSpPr>
        <p:spPr>
          <a:xfrm>
            <a:off x="5577036" y="582658"/>
            <a:ext cx="2232025" cy="14729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—</a:t>
            </a:r>
            <a:br>
              <a:rPr lang="en-US" dirty="0"/>
            </a:b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.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36" hasCustomPrompt="1"/>
          </p:nvPr>
        </p:nvSpPr>
        <p:spPr>
          <a:xfrm>
            <a:off x="165842" y="5159942"/>
            <a:ext cx="1158875" cy="1158875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noFill/>
              </a:defRPr>
            </a:lvl1pPr>
          </a:lstStyle>
          <a:p>
            <a:r>
              <a:rPr lang="en-US"/>
              <a:t>PIC</a:t>
            </a:r>
            <a:endParaRPr lang="en-US" dirty="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1546521" y="273253"/>
            <a:ext cx="2242391" cy="290627"/>
          </a:xfrm>
        </p:spPr>
        <p:txBody>
          <a:bodyPr>
            <a:no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47" hasCustomPrompt="1"/>
          </p:nvPr>
        </p:nvSpPr>
        <p:spPr>
          <a:xfrm>
            <a:off x="5577036" y="273252"/>
            <a:ext cx="2242391" cy="290627"/>
          </a:xfrm>
        </p:spPr>
        <p:txBody>
          <a:bodyPr>
            <a:no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9668183" y="582658"/>
            <a:ext cx="2232025" cy="14729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—</a:t>
            </a:r>
            <a:br>
              <a:rPr lang="en-US" dirty="0"/>
            </a:b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.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49" hasCustomPrompt="1"/>
          </p:nvPr>
        </p:nvSpPr>
        <p:spPr>
          <a:xfrm>
            <a:off x="9668183" y="273252"/>
            <a:ext cx="2242391" cy="290627"/>
          </a:xfrm>
        </p:spPr>
        <p:txBody>
          <a:bodyPr>
            <a:no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5577036" y="2841163"/>
            <a:ext cx="2232025" cy="14729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—</a:t>
            </a:r>
            <a:br>
              <a:rPr lang="en-US" dirty="0"/>
            </a:b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.</a:t>
            </a:r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51" hasCustomPrompt="1"/>
          </p:nvPr>
        </p:nvSpPr>
        <p:spPr>
          <a:xfrm>
            <a:off x="1546521" y="2531758"/>
            <a:ext cx="2242391" cy="290627"/>
          </a:xfrm>
        </p:spPr>
        <p:txBody>
          <a:bodyPr>
            <a:no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52" hasCustomPrompt="1"/>
          </p:nvPr>
        </p:nvSpPr>
        <p:spPr>
          <a:xfrm>
            <a:off x="5577036" y="2531757"/>
            <a:ext cx="2242391" cy="290627"/>
          </a:xfrm>
        </p:spPr>
        <p:txBody>
          <a:bodyPr>
            <a:no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9668183" y="2841163"/>
            <a:ext cx="2232025" cy="14729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—</a:t>
            </a:r>
            <a:br>
              <a:rPr lang="en-US" dirty="0"/>
            </a:b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.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54" hasCustomPrompt="1"/>
          </p:nvPr>
        </p:nvSpPr>
        <p:spPr>
          <a:xfrm>
            <a:off x="9668183" y="2531757"/>
            <a:ext cx="2242391" cy="290627"/>
          </a:xfrm>
        </p:spPr>
        <p:txBody>
          <a:bodyPr>
            <a:no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546521" y="582658"/>
            <a:ext cx="2232025" cy="14729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—</a:t>
            </a:r>
            <a:br>
              <a:rPr lang="en-US" dirty="0"/>
            </a:b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.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1546521" y="2825120"/>
            <a:ext cx="2232025" cy="14729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—</a:t>
            </a:r>
            <a:br>
              <a:rPr lang="en-US" dirty="0"/>
            </a:b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.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577036" y="5099775"/>
            <a:ext cx="2232025" cy="14729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—</a:t>
            </a:r>
            <a:br>
              <a:rPr lang="en-US" dirty="0"/>
            </a:b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.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58" hasCustomPrompt="1"/>
          </p:nvPr>
        </p:nvSpPr>
        <p:spPr>
          <a:xfrm>
            <a:off x="1546521" y="4790370"/>
            <a:ext cx="2242391" cy="290627"/>
          </a:xfrm>
        </p:spPr>
        <p:txBody>
          <a:bodyPr>
            <a:no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59" hasCustomPrompt="1"/>
          </p:nvPr>
        </p:nvSpPr>
        <p:spPr>
          <a:xfrm>
            <a:off x="5577036" y="4790369"/>
            <a:ext cx="2242391" cy="290627"/>
          </a:xfrm>
        </p:spPr>
        <p:txBody>
          <a:bodyPr>
            <a:no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9668183" y="5099775"/>
            <a:ext cx="2232025" cy="14729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—</a:t>
            </a:r>
            <a:br>
              <a:rPr lang="en-US" dirty="0"/>
            </a:b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.</a:t>
            </a:r>
          </a:p>
        </p:txBody>
      </p:sp>
      <p:sp>
        <p:nvSpPr>
          <p:cNvPr id="38" name="Text Placeholder 4"/>
          <p:cNvSpPr>
            <a:spLocks noGrp="1"/>
          </p:cNvSpPr>
          <p:nvPr>
            <p:ph type="body" sz="quarter" idx="61" hasCustomPrompt="1"/>
          </p:nvPr>
        </p:nvSpPr>
        <p:spPr>
          <a:xfrm>
            <a:off x="9668183" y="4790369"/>
            <a:ext cx="2242391" cy="290627"/>
          </a:xfrm>
        </p:spPr>
        <p:txBody>
          <a:bodyPr>
            <a:noAutofit/>
          </a:bodyPr>
          <a:lstStyle>
            <a:lvl1pPr>
              <a:defRPr sz="16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2" hasCustomPrompt="1"/>
          </p:nvPr>
        </p:nvSpPr>
        <p:spPr>
          <a:xfrm>
            <a:off x="1546521" y="5083732"/>
            <a:ext cx="2232025" cy="1472995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—</a:t>
            </a:r>
            <a:br>
              <a:rPr lang="en-US" dirty="0"/>
            </a:b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3213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3385" y="-1"/>
            <a:ext cx="2432304" cy="6858001"/>
          </a:xfrm>
          <a:prstGeom prst="rect">
            <a:avLst/>
          </a:prstGeom>
          <a:solidFill>
            <a:srgbClr val="005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23582" y="0"/>
            <a:ext cx="2432304" cy="6858000"/>
          </a:xfrm>
          <a:prstGeom prst="rect">
            <a:avLst/>
          </a:prstGeom>
          <a:solidFill>
            <a:srgbClr val="00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17552" y="0"/>
            <a:ext cx="2488481" cy="6858000"/>
          </a:xfrm>
          <a:prstGeom prst="rect">
            <a:avLst/>
          </a:prstGeom>
          <a:solidFill>
            <a:srgbClr val="006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906033" y="0"/>
            <a:ext cx="2432304" cy="6858000"/>
          </a:xfrm>
          <a:prstGeom prst="rect">
            <a:avLst/>
          </a:prstGeom>
          <a:solidFill>
            <a:srgbClr val="328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755886" y="0"/>
            <a:ext cx="2432304" cy="68580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4950" y="3664835"/>
            <a:ext cx="2034227" cy="136245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 i="0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617788" y="3665538"/>
            <a:ext cx="2035175" cy="13620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>
              <a:buNone/>
              <a:defRPr sz="16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>
              <a:buNone/>
              <a:defRPr sz="16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>
              <a:buNone/>
              <a:defRPr sz="16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>
              <a:buNone/>
              <a:defRPr sz="16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5106238" y="3665538"/>
            <a:ext cx="2035175" cy="13620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>
              <a:buNone/>
              <a:defRPr sz="16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>
              <a:buNone/>
              <a:defRPr sz="16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>
              <a:buNone/>
              <a:defRPr sz="16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>
              <a:buNone/>
              <a:defRPr sz="16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7501661" y="2361607"/>
            <a:ext cx="2035175" cy="98166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1" i="0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7501966" y="3665538"/>
            <a:ext cx="2035175" cy="13620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>
              <a:buNone/>
              <a:defRPr sz="16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>
              <a:buNone/>
              <a:defRPr sz="16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>
              <a:buNone/>
              <a:defRPr sz="16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>
              <a:buNone/>
              <a:defRPr sz="16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9933063" y="3665538"/>
            <a:ext cx="2035175" cy="136207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>
              <a:buNone/>
              <a:defRPr sz="16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>
              <a:buNone/>
              <a:defRPr sz="16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>
              <a:buNone/>
              <a:defRPr sz="16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>
              <a:buNone/>
              <a:defRPr sz="16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9933063" y="2361607"/>
            <a:ext cx="2035175" cy="98166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1" i="0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  <a:p>
            <a:pPr lvl="0"/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5105933" y="2361607"/>
            <a:ext cx="2035175" cy="981669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Lorem Ipsum</a:t>
            </a:r>
          </a:p>
          <a:p>
            <a:pPr lvl="0"/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2637664" y="2361607"/>
            <a:ext cx="2035175" cy="98166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1" i="0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174002" y="2361608"/>
            <a:ext cx="2035175" cy="98166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 b="1" i="0" baseline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Lorem Ipsum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30" hasCustomPrompt="1"/>
          </p:nvPr>
        </p:nvSpPr>
        <p:spPr>
          <a:xfrm>
            <a:off x="612151" y="801688"/>
            <a:ext cx="1158875" cy="1158875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31" hasCustomPrompt="1"/>
          </p:nvPr>
        </p:nvSpPr>
        <p:spPr>
          <a:xfrm>
            <a:off x="3082354" y="801688"/>
            <a:ext cx="1158875" cy="1158875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32" hasCustomPrompt="1"/>
          </p:nvPr>
        </p:nvSpPr>
        <p:spPr>
          <a:xfrm>
            <a:off x="5523871" y="801688"/>
            <a:ext cx="1158875" cy="1158875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33" hasCustomPrompt="1"/>
          </p:nvPr>
        </p:nvSpPr>
        <p:spPr>
          <a:xfrm>
            <a:off x="7902950" y="801688"/>
            <a:ext cx="1158875" cy="1158875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34" hasCustomPrompt="1"/>
          </p:nvPr>
        </p:nvSpPr>
        <p:spPr>
          <a:xfrm>
            <a:off x="10371213" y="801688"/>
            <a:ext cx="1158875" cy="1158875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-1" y="3308179"/>
            <a:ext cx="240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2430267" y="3295503"/>
            <a:ext cx="240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4971974" y="3303529"/>
            <a:ext cx="240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7334821" y="3303529"/>
            <a:ext cx="240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9825451" y="3325603"/>
            <a:ext cx="240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3486684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473" y="4519"/>
            <a:ext cx="11157002" cy="877886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Timeline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17473" y="6193457"/>
            <a:ext cx="11122888" cy="0"/>
          </a:xfrm>
          <a:prstGeom prst="line">
            <a:avLst/>
          </a:prstGeom>
          <a:ln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085850" y="3800470"/>
            <a:ext cx="1650626" cy="389125"/>
            <a:chOff x="1085850" y="3943350"/>
            <a:chExt cx="1650626" cy="389125"/>
          </a:xfrm>
          <a:solidFill>
            <a:srgbClr val="3284BF"/>
          </a:solidFill>
        </p:grpSpPr>
        <p:sp>
          <p:nvSpPr>
            <p:cNvPr id="7" name="Rectangle 6"/>
            <p:cNvSpPr/>
            <p:nvPr/>
          </p:nvSpPr>
          <p:spPr>
            <a:xfrm>
              <a:off x="1085850" y="3943350"/>
              <a:ext cx="1650626" cy="2143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riangle 20"/>
            <p:cNvSpPr/>
            <p:nvPr/>
          </p:nvSpPr>
          <p:spPr>
            <a:xfrm rot="10800000">
              <a:off x="1763245" y="4157663"/>
              <a:ext cx="295836" cy="17481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 rot="10800000">
            <a:off x="2756697" y="3632376"/>
            <a:ext cx="1650626" cy="389125"/>
            <a:chOff x="1085850" y="3943350"/>
            <a:chExt cx="1650626" cy="389125"/>
          </a:xfrm>
          <a:solidFill>
            <a:srgbClr val="005581"/>
          </a:solidFill>
        </p:grpSpPr>
        <p:sp>
          <p:nvSpPr>
            <p:cNvPr id="10" name="Rectangle 9"/>
            <p:cNvSpPr/>
            <p:nvPr/>
          </p:nvSpPr>
          <p:spPr>
            <a:xfrm>
              <a:off x="1085850" y="3943350"/>
              <a:ext cx="1650626" cy="2143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iangle 99"/>
            <p:cNvSpPr/>
            <p:nvPr/>
          </p:nvSpPr>
          <p:spPr>
            <a:xfrm rot="10800000">
              <a:off x="1763245" y="4157663"/>
              <a:ext cx="295836" cy="17481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27544" y="3800470"/>
            <a:ext cx="1650626" cy="389125"/>
            <a:chOff x="1085850" y="3943350"/>
            <a:chExt cx="1650626" cy="389125"/>
          </a:xfrm>
          <a:solidFill>
            <a:srgbClr val="3284BF"/>
          </a:solidFill>
        </p:grpSpPr>
        <p:sp>
          <p:nvSpPr>
            <p:cNvPr id="13" name="Rectangle 12"/>
            <p:cNvSpPr/>
            <p:nvPr/>
          </p:nvSpPr>
          <p:spPr>
            <a:xfrm>
              <a:off x="1085850" y="3943350"/>
              <a:ext cx="1650626" cy="2143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iangle 102"/>
            <p:cNvSpPr/>
            <p:nvPr/>
          </p:nvSpPr>
          <p:spPr>
            <a:xfrm rot="10800000">
              <a:off x="1763245" y="4157663"/>
              <a:ext cx="295836" cy="17481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 rot="10800000">
            <a:off x="6098391" y="3632376"/>
            <a:ext cx="1650626" cy="389125"/>
            <a:chOff x="1085850" y="3943350"/>
            <a:chExt cx="1650626" cy="389125"/>
          </a:xfrm>
          <a:solidFill>
            <a:srgbClr val="005581"/>
          </a:solidFill>
        </p:grpSpPr>
        <p:sp>
          <p:nvSpPr>
            <p:cNvPr id="16" name="Rectangle 15"/>
            <p:cNvSpPr/>
            <p:nvPr/>
          </p:nvSpPr>
          <p:spPr>
            <a:xfrm>
              <a:off x="1085850" y="3943350"/>
              <a:ext cx="1650626" cy="2143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riangle 105"/>
            <p:cNvSpPr/>
            <p:nvPr/>
          </p:nvSpPr>
          <p:spPr>
            <a:xfrm rot="10800000">
              <a:off x="1763245" y="4157663"/>
              <a:ext cx="295836" cy="17481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769238" y="3800470"/>
            <a:ext cx="1650626" cy="389125"/>
            <a:chOff x="1085850" y="3943350"/>
            <a:chExt cx="1650626" cy="389125"/>
          </a:xfrm>
          <a:solidFill>
            <a:srgbClr val="3284BF"/>
          </a:solidFill>
        </p:grpSpPr>
        <p:sp>
          <p:nvSpPr>
            <p:cNvPr id="19" name="Rectangle 18"/>
            <p:cNvSpPr/>
            <p:nvPr/>
          </p:nvSpPr>
          <p:spPr>
            <a:xfrm>
              <a:off x="1085850" y="3943350"/>
              <a:ext cx="1650626" cy="2143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iangle 108"/>
            <p:cNvSpPr/>
            <p:nvPr/>
          </p:nvSpPr>
          <p:spPr>
            <a:xfrm rot="10800000">
              <a:off x="1763245" y="4157663"/>
              <a:ext cx="295836" cy="17481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 rot="10800000">
            <a:off x="9440086" y="3632376"/>
            <a:ext cx="1650626" cy="389125"/>
            <a:chOff x="1085850" y="3943350"/>
            <a:chExt cx="1650626" cy="389125"/>
          </a:xfrm>
          <a:solidFill>
            <a:srgbClr val="005581"/>
          </a:solidFill>
        </p:grpSpPr>
        <p:sp>
          <p:nvSpPr>
            <p:cNvPr id="22" name="Rectangle 21"/>
            <p:cNvSpPr/>
            <p:nvPr/>
          </p:nvSpPr>
          <p:spPr>
            <a:xfrm>
              <a:off x="1085850" y="3943350"/>
              <a:ext cx="1650626" cy="2143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iangle 111"/>
            <p:cNvSpPr/>
            <p:nvPr/>
          </p:nvSpPr>
          <p:spPr>
            <a:xfrm rot="10800000">
              <a:off x="1763245" y="4157663"/>
              <a:ext cx="295836" cy="17481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909410" y="2345346"/>
            <a:ext cx="1369433" cy="111637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2908831" y="2096692"/>
            <a:ext cx="1370012" cy="254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4697045" y="2215339"/>
            <a:ext cx="1161288" cy="1161288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PIC</a:t>
            </a:r>
            <a:br>
              <a:rPr lang="en-US" dirty="0"/>
            </a:br>
            <a:r>
              <a:rPr lang="en-US" dirty="0"/>
              <a:t>OR</a:t>
            </a:r>
            <a:br>
              <a:rPr lang="en-US" dirty="0"/>
            </a:br>
            <a:r>
              <a:rPr lang="en-US" dirty="0"/>
              <a:t>ICON 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256333" y="2345346"/>
            <a:ext cx="1369433" cy="111637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9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6255754" y="2096692"/>
            <a:ext cx="1370012" cy="254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8" hasCustomPrompt="1"/>
          </p:nvPr>
        </p:nvSpPr>
        <p:spPr>
          <a:xfrm>
            <a:off x="7987992" y="2215339"/>
            <a:ext cx="1161288" cy="1161288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PIC</a:t>
            </a:r>
            <a:br>
              <a:rPr lang="en-US" dirty="0"/>
            </a:br>
            <a:r>
              <a:rPr lang="en-US" dirty="0"/>
              <a:t>OR</a:t>
            </a:r>
            <a:br>
              <a:rPr lang="en-US" dirty="0"/>
            </a:br>
            <a:r>
              <a:rPr lang="en-US" dirty="0"/>
              <a:t>ICON </a:t>
            </a:r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9547280" y="2345346"/>
            <a:ext cx="1369433" cy="111637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2" name="Text Placehold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9546701" y="2096692"/>
            <a:ext cx="1370012" cy="254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3008797" y="4472366"/>
            <a:ext cx="1161288" cy="1161288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PIC</a:t>
            </a:r>
            <a:br>
              <a:rPr lang="en-US" dirty="0"/>
            </a:br>
            <a:r>
              <a:rPr lang="en-US" dirty="0"/>
              <a:t>OR</a:t>
            </a:r>
            <a:br>
              <a:rPr lang="en-US" dirty="0"/>
            </a:br>
            <a:r>
              <a:rPr lang="en-US" dirty="0"/>
              <a:t>ICON </a:t>
            </a:r>
          </a:p>
        </p:txBody>
      </p:sp>
      <p:sp>
        <p:nvSpPr>
          <p:cNvPr id="3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1248958" y="4672853"/>
            <a:ext cx="1369433" cy="1116376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400"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5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1248379" y="4424199"/>
            <a:ext cx="1370012" cy="254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24" hasCustomPrompt="1"/>
          </p:nvPr>
        </p:nvSpPr>
        <p:spPr>
          <a:xfrm>
            <a:off x="6360116" y="4472366"/>
            <a:ext cx="1161288" cy="1161288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PIC</a:t>
            </a:r>
            <a:br>
              <a:rPr lang="en-US" dirty="0"/>
            </a:br>
            <a:r>
              <a:rPr lang="en-US" dirty="0"/>
              <a:t>OR</a:t>
            </a:r>
            <a:br>
              <a:rPr lang="en-US" dirty="0"/>
            </a:br>
            <a:r>
              <a:rPr lang="en-US" dirty="0"/>
              <a:t>ICON 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4600277" y="4672853"/>
            <a:ext cx="1369433" cy="1116376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400"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8" name="Text Placeholder 14"/>
          <p:cNvSpPr>
            <a:spLocks noGrp="1"/>
          </p:cNvSpPr>
          <p:nvPr>
            <p:ph type="body" sz="quarter" idx="26" hasCustomPrompt="1"/>
          </p:nvPr>
        </p:nvSpPr>
        <p:spPr>
          <a:xfrm>
            <a:off x="4599698" y="4424199"/>
            <a:ext cx="1370012" cy="254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9668081" y="4472366"/>
            <a:ext cx="1161288" cy="1161288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PIC</a:t>
            </a:r>
            <a:br>
              <a:rPr lang="en-US" dirty="0"/>
            </a:br>
            <a:r>
              <a:rPr lang="en-US" dirty="0"/>
              <a:t>OR</a:t>
            </a:r>
            <a:br>
              <a:rPr lang="en-US" dirty="0"/>
            </a:br>
            <a:r>
              <a:rPr lang="en-US" dirty="0"/>
              <a:t>ICON </a:t>
            </a:r>
          </a:p>
        </p:txBody>
      </p:sp>
      <p:sp>
        <p:nvSpPr>
          <p:cNvPr id="40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7908242" y="4672853"/>
            <a:ext cx="1369433" cy="1116376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400"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1" name="Text Placeholder 14"/>
          <p:cNvSpPr>
            <a:spLocks noGrp="1"/>
          </p:cNvSpPr>
          <p:nvPr>
            <p:ph type="body" sz="quarter" idx="29" hasCustomPrompt="1"/>
          </p:nvPr>
        </p:nvSpPr>
        <p:spPr>
          <a:xfrm>
            <a:off x="7907663" y="4424199"/>
            <a:ext cx="1370012" cy="254000"/>
          </a:xfr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>
              <a:buNone/>
              <a:defRPr sz="1600" b="1" i="0">
                <a:solidFill>
                  <a:srgbClr val="3284BF"/>
                </a:solidFill>
                <a:latin typeface="Proxima Nova" charset="0"/>
                <a:ea typeface="Proxima Nova" charset="0"/>
                <a:cs typeface="Proxima Nova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Text Placeholder 22"/>
          <p:cNvSpPr>
            <a:spLocks noGrp="1"/>
          </p:cNvSpPr>
          <p:nvPr>
            <p:ph type="body" sz="quarter" idx="30" hasCustomPrompt="1"/>
          </p:nvPr>
        </p:nvSpPr>
        <p:spPr>
          <a:xfrm>
            <a:off x="517525" y="882406"/>
            <a:ext cx="11156950" cy="45561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1347375" y="2215339"/>
            <a:ext cx="1161288" cy="1161288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 dirty="0"/>
              <a:t>PIC</a:t>
            </a:r>
            <a:br>
              <a:rPr lang="en-US" dirty="0"/>
            </a:br>
            <a:r>
              <a:rPr lang="en-US" dirty="0"/>
              <a:t>OR</a:t>
            </a:r>
            <a:br>
              <a:rPr lang="en-US" dirty="0"/>
            </a:br>
            <a:r>
              <a:rPr lang="en-US" dirty="0"/>
              <a:t>ICON 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1085850" y="3800470"/>
            <a:ext cx="1650626" cy="389125"/>
            <a:chOff x="1085850" y="3943350"/>
            <a:chExt cx="1650626" cy="389125"/>
          </a:xfrm>
          <a:solidFill>
            <a:srgbClr val="3284BF"/>
          </a:solidFill>
        </p:grpSpPr>
        <p:sp>
          <p:nvSpPr>
            <p:cNvPr id="46" name="Rectangle 45"/>
            <p:cNvSpPr/>
            <p:nvPr userDrawn="1"/>
          </p:nvSpPr>
          <p:spPr>
            <a:xfrm>
              <a:off x="1085850" y="3943350"/>
              <a:ext cx="1650626" cy="2143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iangle 20"/>
            <p:cNvSpPr/>
            <p:nvPr userDrawn="1"/>
          </p:nvSpPr>
          <p:spPr>
            <a:xfrm rot="10800000">
              <a:off x="1763245" y="4157663"/>
              <a:ext cx="295836" cy="17481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 userDrawn="1"/>
        </p:nvGrpSpPr>
        <p:grpSpPr>
          <a:xfrm rot="10800000">
            <a:off x="2756697" y="3632376"/>
            <a:ext cx="1650626" cy="389125"/>
            <a:chOff x="1085850" y="3943350"/>
            <a:chExt cx="1650626" cy="389125"/>
          </a:xfrm>
          <a:solidFill>
            <a:srgbClr val="005581"/>
          </a:solidFill>
        </p:grpSpPr>
        <p:sp>
          <p:nvSpPr>
            <p:cNvPr id="49" name="Rectangle 48"/>
            <p:cNvSpPr/>
            <p:nvPr userDrawn="1"/>
          </p:nvSpPr>
          <p:spPr>
            <a:xfrm>
              <a:off x="1085850" y="3943350"/>
              <a:ext cx="1650626" cy="2143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99"/>
            <p:cNvSpPr/>
            <p:nvPr userDrawn="1"/>
          </p:nvSpPr>
          <p:spPr>
            <a:xfrm rot="10800000">
              <a:off x="1763245" y="4157663"/>
              <a:ext cx="295836" cy="17481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/>
          <p:cNvGrpSpPr/>
          <p:nvPr userDrawn="1"/>
        </p:nvGrpSpPr>
        <p:grpSpPr>
          <a:xfrm>
            <a:off x="4427544" y="3800470"/>
            <a:ext cx="1650626" cy="389125"/>
            <a:chOff x="1085850" y="3943350"/>
            <a:chExt cx="1650626" cy="389125"/>
          </a:xfrm>
          <a:solidFill>
            <a:srgbClr val="3284BF"/>
          </a:solidFill>
        </p:grpSpPr>
        <p:sp>
          <p:nvSpPr>
            <p:cNvPr id="52" name="Rectangle 51"/>
            <p:cNvSpPr/>
            <p:nvPr userDrawn="1"/>
          </p:nvSpPr>
          <p:spPr>
            <a:xfrm>
              <a:off x="1085850" y="3943350"/>
              <a:ext cx="1650626" cy="2143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iangle 102"/>
            <p:cNvSpPr/>
            <p:nvPr userDrawn="1"/>
          </p:nvSpPr>
          <p:spPr>
            <a:xfrm rot="10800000">
              <a:off x="1763245" y="4157663"/>
              <a:ext cx="295836" cy="17481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 userDrawn="1"/>
        </p:nvGrpSpPr>
        <p:grpSpPr>
          <a:xfrm rot="10800000">
            <a:off x="6098391" y="3632376"/>
            <a:ext cx="1650626" cy="389125"/>
            <a:chOff x="1085850" y="3943350"/>
            <a:chExt cx="1650626" cy="389125"/>
          </a:xfrm>
          <a:solidFill>
            <a:srgbClr val="005581"/>
          </a:solidFill>
        </p:grpSpPr>
        <p:sp>
          <p:nvSpPr>
            <p:cNvPr id="55" name="Rectangle 54"/>
            <p:cNvSpPr/>
            <p:nvPr userDrawn="1"/>
          </p:nvSpPr>
          <p:spPr>
            <a:xfrm>
              <a:off x="1085850" y="3943350"/>
              <a:ext cx="1650626" cy="2143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iangle 105"/>
            <p:cNvSpPr/>
            <p:nvPr userDrawn="1"/>
          </p:nvSpPr>
          <p:spPr>
            <a:xfrm rot="10800000">
              <a:off x="1763245" y="4157663"/>
              <a:ext cx="295836" cy="17481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 userDrawn="1"/>
        </p:nvGrpSpPr>
        <p:grpSpPr>
          <a:xfrm>
            <a:off x="7769238" y="3800470"/>
            <a:ext cx="1650626" cy="389125"/>
            <a:chOff x="1085850" y="3943350"/>
            <a:chExt cx="1650626" cy="389125"/>
          </a:xfrm>
          <a:solidFill>
            <a:srgbClr val="3284BF"/>
          </a:solidFill>
        </p:grpSpPr>
        <p:sp>
          <p:nvSpPr>
            <p:cNvPr id="58" name="Rectangle 57"/>
            <p:cNvSpPr/>
            <p:nvPr userDrawn="1"/>
          </p:nvSpPr>
          <p:spPr>
            <a:xfrm>
              <a:off x="1085850" y="3943350"/>
              <a:ext cx="1650626" cy="2143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108"/>
            <p:cNvSpPr/>
            <p:nvPr userDrawn="1"/>
          </p:nvSpPr>
          <p:spPr>
            <a:xfrm rot="10800000">
              <a:off x="1763245" y="4157663"/>
              <a:ext cx="295836" cy="17481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 userDrawn="1"/>
        </p:nvGrpSpPr>
        <p:grpSpPr>
          <a:xfrm rot="10800000">
            <a:off x="9440086" y="3632376"/>
            <a:ext cx="1650626" cy="389125"/>
            <a:chOff x="1085850" y="3943350"/>
            <a:chExt cx="1650626" cy="389125"/>
          </a:xfrm>
          <a:solidFill>
            <a:srgbClr val="005581"/>
          </a:solidFill>
        </p:grpSpPr>
        <p:sp>
          <p:nvSpPr>
            <p:cNvPr id="61" name="Rectangle 60"/>
            <p:cNvSpPr/>
            <p:nvPr userDrawn="1"/>
          </p:nvSpPr>
          <p:spPr>
            <a:xfrm>
              <a:off x="1085850" y="3943350"/>
              <a:ext cx="1650626" cy="2143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riangle 111"/>
            <p:cNvSpPr/>
            <p:nvPr userDrawn="1"/>
          </p:nvSpPr>
          <p:spPr>
            <a:xfrm rot="10800000">
              <a:off x="1763245" y="4157663"/>
              <a:ext cx="295836" cy="17481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1239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6267236"/>
            <a:ext cx="12192000" cy="590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6267236"/>
            <a:ext cx="12192000" cy="590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30442" y="2192476"/>
            <a:ext cx="10407190" cy="4440805"/>
            <a:chOff x="930442" y="2192476"/>
            <a:chExt cx="10407190" cy="4440805"/>
          </a:xfrm>
        </p:grpSpPr>
        <p:sp>
          <p:nvSpPr>
            <p:cNvPr id="4" name="Oval 3"/>
            <p:cNvSpPr/>
            <p:nvPr/>
          </p:nvSpPr>
          <p:spPr>
            <a:xfrm>
              <a:off x="930442" y="2569192"/>
              <a:ext cx="2916000" cy="2916000"/>
            </a:xfrm>
            <a:prstGeom prst="ellipse">
              <a:avLst/>
            </a:prstGeom>
            <a:noFill/>
            <a:ln>
              <a:solidFill>
                <a:srgbClr val="328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518611" y="2192476"/>
              <a:ext cx="4440805" cy="4440805"/>
            </a:xfrm>
            <a:prstGeom prst="ellipse">
              <a:avLst/>
            </a:prstGeom>
            <a:noFill/>
            <a:ln>
              <a:solidFill>
                <a:srgbClr val="328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931060" y="2558903"/>
              <a:ext cx="3332133" cy="3332133"/>
            </a:xfrm>
            <a:prstGeom prst="ellipse">
              <a:avLst/>
            </a:prstGeom>
            <a:noFill/>
            <a:ln>
              <a:solidFill>
                <a:srgbClr val="328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547585" y="2750473"/>
              <a:ext cx="2790047" cy="2790045"/>
            </a:xfrm>
            <a:prstGeom prst="ellipse">
              <a:avLst/>
            </a:prstGeom>
            <a:noFill/>
            <a:ln>
              <a:solidFill>
                <a:srgbClr val="328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0"/>
            <a:ext cx="12192000" cy="2039491"/>
          </a:xfrm>
          <a:prstGeom prst="rect">
            <a:avLst/>
          </a:prstGeom>
          <a:solidFill>
            <a:srgbClr val="328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09149" y="2407453"/>
            <a:ext cx="2797082" cy="2797082"/>
          </a:xfrm>
          <a:prstGeom prst="ellipse">
            <a:avLst/>
          </a:prstGeom>
          <a:solidFill>
            <a:srgbClr val="328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33255" y="2569192"/>
            <a:ext cx="3990896" cy="3990896"/>
          </a:xfrm>
          <a:prstGeom prst="ellipse">
            <a:avLst/>
          </a:prstGeom>
          <a:solidFill>
            <a:srgbClr val="00558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5812390" y="2280121"/>
            <a:ext cx="3457930" cy="3457930"/>
          </a:xfrm>
          <a:prstGeom prst="ellipse">
            <a:avLst/>
          </a:prstGeom>
          <a:solidFill>
            <a:srgbClr val="00A5E5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618354" y="2841988"/>
            <a:ext cx="2643204" cy="2643204"/>
          </a:xfrm>
          <a:prstGeom prst="ellipse">
            <a:avLst/>
          </a:prstGeom>
          <a:solidFill>
            <a:srgbClr val="36363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19042" y="3475599"/>
            <a:ext cx="2370738" cy="153089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>
              <a:buNone/>
              <a:defRPr b="0"/>
            </a:lvl2pPr>
            <a:lvl3pPr marL="1371600" indent="-457200">
              <a:buFont typeface="Arial" charset="0"/>
              <a:buChar char="•"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1019786" y="2774511"/>
            <a:ext cx="2370138" cy="701088"/>
          </a:xfrm>
        </p:spPr>
        <p:txBody>
          <a:bodyPr>
            <a:noAutofit/>
          </a:bodyPr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3655876" y="4268960"/>
            <a:ext cx="2370738" cy="153089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>
              <a:buNone/>
              <a:defRPr b="0"/>
            </a:lvl2pPr>
            <a:lvl3pPr marL="1371600" indent="-457200">
              <a:buFont typeface="Arial" charset="0"/>
              <a:buChar char="•"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3656620" y="3567872"/>
            <a:ext cx="2370138" cy="701088"/>
          </a:xfrm>
        </p:spPr>
        <p:txBody>
          <a:bodyPr>
            <a:noAutofit/>
          </a:bodyPr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70%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34" hasCustomPrompt="1"/>
          </p:nvPr>
        </p:nvSpPr>
        <p:spPr>
          <a:xfrm>
            <a:off x="6335660" y="3729347"/>
            <a:ext cx="2370738" cy="153089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>
              <a:buNone/>
              <a:defRPr b="0"/>
            </a:lvl2pPr>
            <a:lvl3pPr marL="1371600" indent="-457200">
              <a:buFont typeface="Arial" charset="0"/>
              <a:buChar char="•"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6336404" y="3028259"/>
            <a:ext cx="2370138" cy="701088"/>
          </a:xfrm>
        </p:spPr>
        <p:txBody>
          <a:bodyPr>
            <a:noAutofit/>
          </a:bodyPr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50%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6" hasCustomPrompt="1"/>
          </p:nvPr>
        </p:nvSpPr>
        <p:spPr>
          <a:xfrm>
            <a:off x="8780486" y="3921404"/>
            <a:ext cx="2370738" cy="153089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>
              <a:buNone/>
              <a:defRPr b="0"/>
            </a:lvl2pPr>
            <a:lvl3pPr marL="1371600" indent="-457200">
              <a:buFont typeface="Arial" charset="0"/>
              <a:buChar char="•"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8781230" y="3220316"/>
            <a:ext cx="2370138" cy="701088"/>
          </a:xfrm>
        </p:spPr>
        <p:txBody>
          <a:bodyPr>
            <a:noAutofit/>
          </a:bodyPr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17473" y="365126"/>
            <a:ext cx="11157002" cy="877886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Timeline</a:t>
            </a:r>
          </a:p>
        </p:txBody>
      </p:sp>
      <p:sp>
        <p:nvSpPr>
          <p:cNvPr id="24" name="Text Placeholder 22"/>
          <p:cNvSpPr>
            <a:spLocks noGrp="1"/>
          </p:cNvSpPr>
          <p:nvPr>
            <p:ph type="body" sz="quarter" idx="30" hasCustomPrompt="1"/>
          </p:nvPr>
        </p:nvSpPr>
        <p:spPr>
          <a:xfrm>
            <a:off x="517525" y="1243013"/>
            <a:ext cx="11156950" cy="45561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930442" y="2192476"/>
            <a:ext cx="10407190" cy="4440805"/>
            <a:chOff x="930442" y="2192476"/>
            <a:chExt cx="10407190" cy="4440805"/>
          </a:xfrm>
        </p:grpSpPr>
        <p:sp>
          <p:nvSpPr>
            <p:cNvPr id="28" name="Oval 27"/>
            <p:cNvSpPr/>
            <p:nvPr userDrawn="1"/>
          </p:nvSpPr>
          <p:spPr>
            <a:xfrm>
              <a:off x="930442" y="2569192"/>
              <a:ext cx="2916000" cy="2916000"/>
            </a:xfrm>
            <a:prstGeom prst="ellipse">
              <a:avLst/>
            </a:prstGeom>
            <a:noFill/>
            <a:ln>
              <a:solidFill>
                <a:srgbClr val="328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2518611" y="2192476"/>
              <a:ext cx="4440805" cy="4440805"/>
            </a:xfrm>
            <a:prstGeom prst="ellipse">
              <a:avLst/>
            </a:prstGeom>
            <a:noFill/>
            <a:ln>
              <a:solidFill>
                <a:srgbClr val="328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5931060" y="2558903"/>
              <a:ext cx="3332133" cy="3332133"/>
            </a:xfrm>
            <a:prstGeom prst="ellipse">
              <a:avLst/>
            </a:prstGeom>
            <a:noFill/>
            <a:ln>
              <a:solidFill>
                <a:srgbClr val="328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8547585" y="2750473"/>
              <a:ext cx="2790047" cy="2790045"/>
            </a:xfrm>
            <a:prstGeom prst="ellipse">
              <a:avLst/>
            </a:prstGeom>
            <a:noFill/>
            <a:ln>
              <a:solidFill>
                <a:srgbClr val="328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/>
          <p:cNvSpPr/>
          <p:nvPr userDrawn="1"/>
        </p:nvSpPr>
        <p:spPr>
          <a:xfrm>
            <a:off x="0" y="0"/>
            <a:ext cx="12192000" cy="2039491"/>
          </a:xfrm>
          <a:prstGeom prst="rect">
            <a:avLst/>
          </a:prstGeom>
          <a:solidFill>
            <a:srgbClr val="328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5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- With Profil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 flipH="1">
            <a:off x="517473" y="6185644"/>
            <a:ext cx="7081649" cy="0"/>
          </a:xfrm>
          <a:prstGeom prst="line">
            <a:avLst/>
          </a:prstGeom>
          <a:ln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13767" y="515257"/>
            <a:ext cx="1502570" cy="1502570"/>
          </a:xfrm>
          <a:prstGeom prst="ellipse">
            <a:avLst/>
          </a:prstGeom>
          <a:noFill/>
          <a:ln w="22225">
            <a:solidFill>
              <a:srgbClr val="3284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116888" y="0"/>
            <a:ext cx="4075112" cy="61856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605446" y="606936"/>
            <a:ext cx="1319212" cy="131921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32" name="Oval 31"/>
          <p:cNvSpPr/>
          <p:nvPr/>
        </p:nvSpPr>
        <p:spPr>
          <a:xfrm>
            <a:off x="513767" y="2465241"/>
            <a:ext cx="1502570" cy="1502570"/>
          </a:xfrm>
          <a:prstGeom prst="ellipse">
            <a:avLst/>
          </a:prstGeom>
          <a:noFill/>
          <a:ln w="22225">
            <a:solidFill>
              <a:srgbClr val="3284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605446" y="2556920"/>
            <a:ext cx="1319212" cy="131921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34" name="Oval 33"/>
          <p:cNvSpPr/>
          <p:nvPr/>
        </p:nvSpPr>
        <p:spPr>
          <a:xfrm>
            <a:off x="513767" y="4390627"/>
            <a:ext cx="1502570" cy="1502570"/>
          </a:xfrm>
          <a:prstGeom prst="ellipse">
            <a:avLst/>
          </a:prstGeom>
          <a:noFill/>
          <a:ln w="22225">
            <a:solidFill>
              <a:srgbClr val="3284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05446" y="4482306"/>
            <a:ext cx="1319212" cy="1319212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297113" y="616022"/>
            <a:ext cx="5449887" cy="393700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2297113" y="1009722"/>
            <a:ext cx="5449887" cy="292447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2297113" y="1603706"/>
            <a:ext cx="5449887" cy="292447"/>
          </a:xfrm>
        </p:spPr>
        <p:txBody>
          <a:bodyPr>
            <a:noAutofit/>
          </a:bodyPr>
          <a:lstStyle>
            <a:lvl1pPr>
              <a:defRPr sz="1600" b="1" u="sng">
                <a:solidFill>
                  <a:srgbClr val="3284BF"/>
                </a:solidFill>
              </a:defRPr>
            </a:lvl1pPr>
          </a:lstStyle>
          <a:p>
            <a:pPr lvl="0"/>
            <a:r>
              <a:rPr lang="en-US" dirty="0"/>
              <a:t>name@mednet.ucla.edu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297113" y="2554256"/>
            <a:ext cx="5449887" cy="393700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2297113" y="2947956"/>
            <a:ext cx="5449887" cy="292447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2297113" y="3541940"/>
            <a:ext cx="5449887" cy="292447"/>
          </a:xfrm>
        </p:spPr>
        <p:txBody>
          <a:bodyPr>
            <a:noAutofit/>
          </a:bodyPr>
          <a:lstStyle>
            <a:lvl1pPr>
              <a:defRPr sz="1600" b="1" u="sng">
                <a:solidFill>
                  <a:srgbClr val="3284BF"/>
                </a:solidFill>
              </a:defRPr>
            </a:lvl1pPr>
          </a:lstStyle>
          <a:p>
            <a:pPr lvl="0"/>
            <a:r>
              <a:rPr lang="en-US"/>
              <a:t>name@mednet.ucla.edu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2297113" y="4482306"/>
            <a:ext cx="5449887" cy="393700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2297113" y="4876006"/>
            <a:ext cx="5449887" cy="292447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2297113" y="5469990"/>
            <a:ext cx="5449887" cy="292447"/>
          </a:xfrm>
        </p:spPr>
        <p:txBody>
          <a:bodyPr>
            <a:noAutofit/>
          </a:bodyPr>
          <a:lstStyle>
            <a:lvl1pPr>
              <a:defRPr sz="1600" b="1" u="sng">
                <a:solidFill>
                  <a:srgbClr val="3284BF"/>
                </a:solidFill>
              </a:defRPr>
            </a:lvl1pPr>
          </a:lstStyle>
          <a:p>
            <a:pPr lvl="0"/>
            <a:r>
              <a:rPr lang="en-US"/>
              <a:t>name@mednet.ucla.edu</a:t>
            </a:r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517473" y="6185644"/>
            <a:ext cx="7081649" cy="0"/>
          </a:xfrm>
          <a:prstGeom prst="line">
            <a:avLst/>
          </a:prstGeom>
          <a:ln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 userDrawn="1"/>
        </p:nvSpPr>
        <p:spPr>
          <a:xfrm>
            <a:off x="513767" y="515257"/>
            <a:ext cx="1502570" cy="1502570"/>
          </a:xfrm>
          <a:prstGeom prst="ellipse">
            <a:avLst/>
          </a:prstGeom>
          <a:noFill/>
          <a:ln w="22225">
            <a:solidFill>
              <a:srgbClr val="3284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513767" y="2465241"/>
            <a:ext cx="1502570" cy="1502570"/>
          </a:xfrm>
          <a:prstGeom prst="ellipse">
            <a:avLst/>
          </a:prstGeom>
          <a:noFill/>
          <a:ln w="22225">
            <a:solidFill>
              <a:srgbClr val="3284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513767" y="4390627"/>
            <a:ext cx="1502570" cy="1502570"/>
          </a:xfrm>
          <a:prstGeom prst="ellipse">
            <a:avLst/>
          </a:prstGeom>
          <a:noFill/>
          <a:ln w="22225">
            <a:solidFill>
              <a:srgbClr val="3284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07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- No Profil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 flipH="1">
            <a:off x="517473" y="6185644"/>
            <a:ext cx="7081649" cy="0"/>
          </a:xfrm>
          <a:prstGeom prst="line">
            <a:avLst/>
          </a:prstGeom>
          <a:ln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116888" y="0"/>
            <a:ext cx="4075112" cy="61856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36777" y="616022"/>
            <a:ext cx="5449887" cy="393700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36777" y="1009722"/>
            <a:ext cx="5449887" cy="292447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36777" y="1603706"/>
            <a:ext cx="5449887" cy="292447"/>
          </a:xfrm>
        </p:spPr>
        <p:txBody>
          <a:bodyPr>
            <a:noAutofit/>
          </a:bodyPr>
          <a:lstStyle>
            <a:lvl1pPr>
              <a:defRPr sz="1600" b="1" u="sng">
                <a:solidFill>
                  <a:srgbClr val="3284BF"/>
                </a:solidFill>
              </a:defRPr>
            </a:lvl1pPr>
          </a:lstStyle>
          <a:p>
            <a:pPr lvl="0"/>
            <a:r>
              <a:rPr lang="en-US" dirty="0"/>
              <a:t>name@mednet.ucla.edu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36777" y="2554256"/>
            <a:ext cx="5449887" cy="393700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436777" y="2947956"/>
            <a:ext cx="5449887" cy="292447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436777" y="3541940"/>
            <a:ext cx="5449887" cy="292447"/>
          </a:xfrm>
        </p:spPr>
        <p:txBody>
          <a:bodyPr>
            <a:noAutofit/>
          </a:bodyPr>
          <a:lstStyle>
            <a:lvl1pPr>
              <a:defRPr sz="1600" b="1" u="sng">
                <a:solidFill>
                  <a:srgbClr val="3284BF"/>
                </a:solidFill>
              </a:defRPr>
            </a:lvl1pPr>
          </a:lstStyle>
          <a:p>
            <a:pPr lvl="0"/>
            <a:r>
              <a:rPr lang="en-US"/>
              <a:t>name@mednet.ucla.edu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436777" y="4482306"/>
            <a:ext cx="5449887" cy="393700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436777" y="4876006"/>
            <a:ext cx="5449887" cy="292447"/>
          </a:xfrm>
        </p:spPr>
        <p:txBody>
          <a:bodyPr>
            <a:noAutofit/>
          </a:bodyPr>
          <a:lstStyle>
            <a:lvl1pPr>
              <a:defRPr sz="1600" b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36777" y="5469990"/>
            <a:ext cx="5449887" cy="292447"/>
          </a:xfrm>
        </p:spPr>
        <p:txBody>
          <a:bodyPr>
            <a:noAutofit/>
          </a:bodyPr>
          <a:lstStyle>
            <a:lvl1pPr>
              <a:defRPr sz="1600" b="1" u="sng">
                <a:solidFill>
                  <a:srgbClr val="3284BF"/>
                </a:solidFill>
              </a:defRPr>
            </a:lvl1pPr>
          </a:lstStyle>
          <a:p>
            <a:pPr lvl="0"/>
            <a:r>
              <a:rPr lang="en-US"/>
              <a:t>name@mednet.ucla.edu</a:t>
            </a:r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517473" y="6185644"/>
            <a:ext cx="7081649" cy="0"/>
          </a:xfrm>
          <a:prstGeom prst="line">
            <a:avLst/>
          </a:prstGeom>
          <a:ln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08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17473" y="6193457"/>
            <a:ext cx="11122888" cy="0"/>
          </a:xfrm>
          <a:prstGeom prst="line">
            <a:avLst/>
          </a:prstGeom>
          <a:ln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517473" y="6193457"/>
            <a:ext cx="11122888" cy="0"/>
          </a:xfrm>
          <a:prstGeom prst="line">
            <a:avLst/>
          </a:prstGeom>
          <a:ln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705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517473" y="6193457"/>
            <a:ext cx="11122888" cy="0"/>
          </a:xfrm>
          <a:prstGeom prst="line">
            <a:avLst/>
          </a:prstGeom>
          <a:ln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87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074695" cy="6878750"/>
          </a:xfrm>
          <a:prstGeom prst="rect">
            <a:avLst/>
          </a:prstGeom>
          <a:solidFill>
            <a:srgbClr val="328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22292" y="1792450"/>
            <a:ext cx="6985266" cy="350437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/>
            </a:lvl2pPr>
            <a:lvl3pPr marL="914400" indent="0">
              <a:buFont typeface="+mj-lt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19895" y="3075160"/>
            <a:ext cx="3269789" cy="9738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/>
            </a:lvl2pPr>
            <a:lvl3pPr marL="1371600" indent="-457200">
              <a:buFont typeface="Arial" charset="0"/>
              <a:buChar char="•"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. 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19895" y="4046378"/>
            <a:ext cx="3269789" cy="1909509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6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/>
            </a:lvl2pPr>
            <a:lvl3pPr marL="1371600" indent="-457200">
              <a:buFont typeface="Arial" charset="0"/>
              <a:buChar char="•"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endParaRPr lang="en-US" dirty="0"/>
          </a:p>
          <a:p>
            <a:pPr lvl="0"/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</a:t>
            </a:r>
          </a:p>
          <a:p>
            <a:pPr lvl="0"/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endParaRPr lang="en-US" dirty="0"/>
          </a:p>
          <a:p>
            <a:pPr lvl="0"/>
            <a:r>
              <a:rPr lang="en-US" dirty="0"/>
              <a:t>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19895" y="1776773"/>
            <a:ext cx="3269789" cy="555121"/>
          </a:xfrm>
        </p:spPr>
        <p:txBody>
          <a:bodyPr>
            <a:no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19895" y="2673562"/>
            <a:ext cx="3269789" cy="292447"/>
          </a:xfrm>
        </p:spPr>
        <p:txBody>
          <a:bodyPr>
            <a:no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430733" y="457562"/>
            <a:ext cx="1161288" cy="1161288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ICON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509391" y="2444436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622799" y="2143288"/>
            <a:ext cx="6985267" cy="712644"/>
          </a:xfrm>
        </p:spPr>
        <p:txBody>
          <a:bodyPr>
            <a:normAutofit/>
          </a:bodyPr>
          <a:lstStyle>
            <a:lvl1pPr>
              <a:defRPr sz="1800" b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29524" y="6217920"/>
            <a:ext cx="1944303" cy="539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4622292" y="3197587"/>
            <a:ext cx="6985775" cy="1112068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8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/>
            </a:lvl2pPr>
            <a:lvl3pPr marL="1371600" indent="-457200">
              <a:buFont typeface="Arial" charset="0"/>
              <a:buChar char="•"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endParaRPr lang="en-US" dirty="0"/>
          </a:p>
          <a:p>
            <a:pPr lvl="0"/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</a:t>
            </a:r>
          </a:p>
          <a:p>
            <a:pPr lvl="0"/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endParaRPr lang="en-US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4622292" y="4715631"/>
            <a:ext cx="6985775" cy="1112068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18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/>
            </a:lvl2pPr>
            <a:lvl3pPr marL="1371600" indent="-457200">
              <a:buFont typeface="Arial" charset="0"/>
              <a:buChar char="•"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endParaRPr lang="en-US" dirty="0"/>
          </a:p>
          <a:p>
            <a:pPr lvl="0"/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</a:t>
            </a:r>
          </a:p>
          <a:p>
            <a:pPr lvl="0"/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4622800" y="2855913"/>
            <a:ext cx="6985000" cy="341312"/>
          </a:xfrm>
        </p:spPr>
        <p:txBody>
          <a:bodyPr>
            <a:normAutofit/>
          </a:bodyPr>
          <a:lstStyle>
            <a:lvl1pPr>
              <a:defRPr sz="18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sz="1800" b="1" dirty="0"/>
              <a:t>Testing</a:t>
            </a:r>
            <a:endParaRPr lang="en-US" dirty="0"/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28" hasCustomPrompt="1"/>
          </p:nvPr>
        </p:nvSpPr>
        <p:spPr>
          <a:xfrm>
            <a:off x="4622558" y="4358564"/>
            <a:ext cx="6985000" cy="341312"/>
          </a:xfrm>
        </p:spPr>
        <p:txBody>
          <a:bodyPr>
            <a:normAutofit/>
          </a:bodyPr>
          <a:lstStyle>
            <a:lvl1pPr>
              <a:defRPr sz="18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 sz="1800" b="1" dirty="0"/>
              <a:t>Testing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509391" y="2444436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 userDrawn="1"/>
        </p:nvSpPr>
        <p:spPr>
          <a:xfrm>
            <a:off x="7748752" y="6385034"/>
            <a:ext cx="4225075" cy="3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9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- Op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419895" y="6275672"/>
            <a:ext cx="11630934" cy="58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19895" y="3054410"/>
            <a:ext cx="3269789" cy="9738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/>
            </a:lvl2pPr>
            <a:lvl3pPr marL="1371600" indent="-457200">
              <a:buFont typeface="Arial" charset="0"/>
              <a:buChar char="•"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. 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19895" y="4046378"/>
            <a:ext cx="3269789" cy="1909509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600" b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b="0"/>
            </a:lvl2pPr>
            <a:lvl3pPr marL="1371600" indent="-457200">
              <a:buFont typeface="Arial" charset="0"/>
              <a:buChar char="•"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endParaRPr lang="en-US" dirty="0"/>
          </a:p>
          <a:p>
            <a:pPr lvl="0"/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</a:t>
            </a:r>
          </a:p>
          <a:p>
            <a:pPr lvl="0"/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endParaRPr lang="en-US" dirty="0"/>
          </a:p>
          <a:p>
            <a:pPr lvl="0"/>
            <a:r>
              <a:rPr lang="en-US" dirty="0"/>
              <a:t>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19895" y="1756023"/>
            <a:ext cx="3269789" cy="555121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3284BF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19895" y="2652812"/>
            <a:ext cx="3269789" cy="29244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800" b="1"/>
            </a:lvl1pPr>
          </a:lstStyle>
          <a:p>
            <a:pPr lvl="0"/>
            <a:r>
              <a:rPr lang="en-US"/>
              <a:t>Lorem Ipsum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430733" y="457562"/>
            <a:ext cx="1161288" cy="1161288"/>
          </a:xfrm>
          <a:prstGeom prst="ellipse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ICON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09391" y="2444436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19895" y="6275672"/>
            <a:ext cx="11630934" cy="582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75113" y="-20638"/>
            <a:ext cx="8116887" cy="687863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09391" y="2444436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08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- Op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/>
          <p:cNvCxnSpPr/>
          <p:nvPr/>
        </p:nvCxnSpPr>
        <p:spPr>
          <a:xfrm flipH="1">
            <a:off x="517473" y="6185644"/>
            <a:ext cx="7081649" cy="0"/>
          </a:xfrm>
          <a:prstGeom prst="line">
            <a:avLst/>
          </a:prstGeom>
          <a:ln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116888" y="0"/>
            <a:ext cx="4075112" cy="61856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517473" y="6185644"/>
            <a:ext cx="7081649" cy="0"/>
          </a:xfrm>
          <a:prstGeom prst="line">
            <a:avLst/>
          </a:prstGeom>
          <a:ln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517473" y="0"/>
            <a:ext cx="7436230" cy="9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"/>
          <p:cNvSpPr>
            <a:spLocks noGrp="1"/>
          </p:cNvSpPr>
          <p:nvPr>
            <p:ph idx="1"/>
          </p:nvPr>
        </p:nvSpPr>
        <p:spPr>
          <a:xfrm>
            <a:off x="517473" y="985880"/>
            <a:ext cx="7436230" cy="5191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50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s -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10276"/>
            <a:ext cx="12192000" cy="2869102"/>
          </a:xfrm>
          <a:prstGeom prst="rect">
            <a:avLst/>
          </a:prstGeom>
          <a:solidFill>
            <a:srgbClr val="328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0" y="6174507"/>
            <a:ext cx="12192000" cy="691376"/>
          </a:xfrm>
          <a:prstGeom prst="rect">
            <a:avLst/>
          </a:prstGeom>
          <a:solidFill>
            <a:srgbClr val="328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143433" y="1588527"/>
            <a:ext cx="2526100" cy="2526100"/>
          </a:xfrm>
          <a:prstGeom prst="ellipse">
            <a:avLst/>
          </a:prstGeom>
          <a:solidFill>
            <a:schemeClr val="bg1"/>
          </a:solidFill>
          <a:ln w="50800">
            <a:solidFill>
              <a:srgbClr val="FEB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846463" y="1588527"/>
            <a:ext cx="2526100" cy="2526100"/>
          </a:xfrm>
          <a:prstGeom prst="ellipse">
            <a:avLst/>
          </a:prstGeom>
          <a:solidFill>
            <a:schemeClr val="bg1"/>
          </a:solidFill>
          <a:ln w="50800">
            <a:solidFill>
              <a:srgbClr val="FEB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4964131" y="1706563"/>
            <a:ext cx="2290763" cy="2290762"/>
          </a:xfrm>
          <a:prstGeom prst="ellipse">
            <a:avLst/>
          </a:prstGeom>
          <a:ln w="22225"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Profile Picture</a:t>
            </a:r>
          </a:p>
        </p:txBody>
      </p:sp>
      <p:sp>
        <p:nvSpPr>
          <p:cNvPr id="27" name="Oval 26"/>
          <p:cNvSpPr/>
          <p:nvPr/>
        </p:nvSpPr>
        <p:spPr>
          <a:xfrm>
            <a:off x="8384613" y="1588527"/>
            <a:ext cx="2526100" cy="2526100"/>
          </a:xfrm>
          <a:prstGeom prst="ellipse">
            <a:avLst/>
          </a:prstGeom>
          <a:solidFill>
            <a:schemeClr val="bg1"/>
          </a:solidFill>
          <a:ln w="50800">
            <a:solidFill>
              <a:srgbClr val="FEB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8502281" y="1706563"/>
            <a:ext cx="2290763" cy="2290762"/>
          </a:xfrm>
          <a:prstGeom prst="ellipse">
            <a:avLst/>
          </a:prstGeom>
          <a:ln w="22225"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Profile Picture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1271769" y="1706563"/>
            <a:ext cx="2290763" cy="2290762"/>
          </a:xfrm>
          <a:prstGeom prst="ellipse">
            <a:avLst/>
          </a:prstGeom>
          <a:ln w="22225"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Profile Picture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95582" y="4307027"/>
            <a:ext cx="3269789" cy="448420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795582" y="4893089"/>
            <a:ext cx="3269789" cy="292447"/>
          </a:xfrm>
        </p:spPr>
        <p:txBody>
          <a:bodyPr>
            <a:noAutofit/>
          </a:bodyPr>
          <a:lstStyle>
            <a:lvl1pPr algn="ctr">
              <a:defRPr sz="1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293316" y="4819583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461105" y="4307027"/>
            <a:ext cx="3269789" cy="448420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4461105" y="4893089"/>
            <a:ext cx="3269789" cy="292447"/>
          </a:xfrm>
        </p:spPr>
        <p:txBody>
          <a:bodyPr>
            <a:noAutofit/>
          </a:bodyPr>
          <a:lstStyle>
            <a:lvl1pPr algn="ctr"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958839" y="4819583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8086808" y="4307027"/>
            <a:ext cx="3269789" cy="448420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8086808" y="4893089"/>
            <a:ext cx="3269789" cy="292447"/>
          </a:xfrm>
        </p:spPr>
        <p:txBody>
          <a:bodyPr>
            <a:noAutofit/>
          </a:bodyPr>
          <a:lstStyle>
            <a:lvl1pPr algn="ctr"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9584542" y="4819583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183" y="6327850"/>
            <a:ext cx="1344070" cy="441511"/>
          </a:xfrm>
          <a:prstGeom prst="rect">
            <a:avLst/>
          </a:prstGeom>
        </p:spPr>
      </p:pic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517473" y="365126"/>
            <a:ext cx="11122888" cy="9858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Presenters</a:t>
            </a:r>
          </a:p>
        </p:txBody>
      </p:sp>
      <p:cxnSp>
        <p:nvCxnSpPr>
          <p:cNvPr id="47" name="Straight Connector 46"/>
          <p:cNvCxnSpPr/>
          <p:nvPr userDrawn="1"/>
        </p:nvCxnSpPr>
        <p:spPr>
          <a:xfrm>
            <a:off x="2293316" y="4819583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>
            <a:off x="5958839" y="4819583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 userDrawn="1"/>
        </p:nvCxnSpPr>
        <p:spPr>
          <a:xfrm>
            <a:off x="9584542" y="4819583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910" y="6435174"/>
            <a:ext cx="1457674" cy="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8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s -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28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28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-896" y="6176748"/>
            <a:ext cx="12192000" cy="691376"/>
          </a:xfrm>
          <a:prstGeom prst="rect">
            <a:avLst/>
          </a:prstGeom>
          <a:solidFill>
            <a:srgbClr val="328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0" y="101287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Presenters</a:t>
            </a:r>
          </a:p>
          <a:p>
            <a:pPr algn="ctr"/>
            <a:r>
              <a:rPr lang="en-US" sz="2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Subtitle</a:t>
            </a:r>
            <a:r>
              <a:rPr lang="en-US" sz="2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Here</a:t>
            </a:r>
            <a:endParaRPr lang="en-US" sz="2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4149390" y="2830032"/>
            <a:ext cx="1161288" cy="11612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6032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PIC</a:t>
            </a:r>
            <a:endParaRPr lang="en-US" dirty="0"/>
          </a:p>
        </p:txBody>
      </p:sp>
      <p:sp>
        <p:nvSpPr>
          <p:cNvPr id="4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6892215" y="2830032"/>
            <a:ext cx="1161288" cy="11612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6032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PIC</a:t>
            </a:r>
            <a:endParaRPr lang="en-US" dirty="0"/>
          </a:p>
        </p:txBody>
      </p:sp>
      <p:sp>
        <p:nvSpPr>
          <p:cNvPr id="47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9571346" y="2830032"/>
            <a:ext cx="1161288" cy="11612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6032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PIC</a:t>
            </a:r>
            <a:endParaRPr lang="en-US" dirty="0"/>
          </a:p>
        </p:txBody>
      </p:sp>
      <p:sp>
        <p:nvSpPr>
          <p:cNvPr id="48" name="Picture Placeholder 5"/>
          <p:cNvSpPr>
            <a:spLocks noGrp="1"/>
          </p:cNvSpPr>
          <p:nvPr>
            <p:ph type="pic" sz="quarter" idx="25" hasCustomPrompt="1"/>
          </p:nvPr>
        </p:nvSpPr>
        <p:spPr>
          <a:xfrm>
            <a:off x="1419836" y="2830032"/>
            <a:ext cx="1161288" cy="1161288"/>
          </a:xfrm>
          <a:prstGeom prst="ellipse">
            <a:avLst/>
          </a:prstGeom>
          <a:solidFill>
            <a:schemeClr val="bg1">
              <a:lumMod val="85000"/>
            </a:schemeClr>
          </a:solidFill>
          <a:ln w="60325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PIC</a:t>
            </a:r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712382" y="5064774"/>
            <a:ext cx="2594918" cy="292447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1872680" y="4991268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423684" y="5064774"/>
            <a:ext cx="2594918" cy="292447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4583982" y="4991268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6188147" y="5064774"/>
            <a:ext cx="2594918" cy="292447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7348445" y="4991268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8864691" y="5064774"/>
            <a:ext cx="2594918" cy="292447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 Title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10024989" y="4991268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Placehold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703021" y="4298118"/>
            <a:ext cx="2594918" cy="64805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b="1" baseline="0"/>
            </a:lvl1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8" name="Text Placeholder 18"/>
          <p:cNvSpPr>
            <a:spLocks noGrp="1"/>
          </p:cNvSpPr>
          <p:nvPr>
            <p:ph type="body" sz="quarter" idx="37" hasCustomPrompt="1"/>
          </p:nvPr>
        </p:nvSpPr>
        <p:spPr>
          <a:xfrm>
            <a:off x="3423684" y="4298118"/>
            <a:ext cx="2594918" cy="64805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b="1" baseline="0"/>
            </a:lvl1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9" name="Text Placeholder 18"/>
          <p:cNvSpPr>
            <a:spLocks noGrp="1"/>
          </p:cNvSpPr>
          <p:nvPr>
            <p:ph type="body" sz="quarter" idx="38" hasCustomPrompt="1"/>
          </p:nvPr>
        </p:nvSpPr>
        <p:spPr>
          <a:xfrm>
            <a:off x="6173521" y="4298118"/>
            <a:ext cx="2594918" cy="64805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b="1" baseline="0"/>
            </a:lvl1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60" name="Text Placeholder 18"/>
          <p:cNvSpPr>
            <a:spLocks noGrp="1"/>
          </p:cNvSpPr>
          <p:nvPr>
            <p:ph type="body" sz="quarter" idx="39" hasCustomPrompt="1"/>
          </p:nvPr>
        </p:nvSpPr>
        <p:spPr>
          <a:xfrm>
            <a:off x="8848649" y="4298118"/>
            <a:ext cx="2594918" cy="64805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00" b="1" baseline="0"/>
            </a:lvl1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83" y="6327850"/>
            <a:ext cx="1344070" cy="44151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1064" y="6429278"/>
            <a:ext cx="1459298" cy="246642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-896" y="6168865"/>
            <a:ext cx="12192000" cy="691376"/>
          </a:xfrm>
          <a:prstGeom prst="rect">
            <a:avLst/>
          </a:prstGeom>
          <a:solidFill>
            <a:srgbClr val="328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0" y="101287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Presenters</a:t>
            </a:r>
          </a:p>
          <a:p>
            <a:pPr algn="ctr"/>
            <a:r>
              <a:rPr lang="en-US" sz="2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Subtitle</a:t>
            </a:r>
            <a:r>
              <a:rPr lang="en-US" sz="24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Here</a:t>
            </a:r>
            <a:endParaRPr lang="en-US" sz="2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1872680" y="4991268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4583982" y="4991268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7348445" y="4991268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 userDrawn="1"/>
        </p:nvCxnSpPr>
        <p:spPr>
          <a:xfrm>
            <a:off x="10024989" y="4991268"/>
            <a:ext cx="274320" cy="0"/>
          </a:xfrm>
          <a:prstGeom prst="line">
            <a:avLst/>
          </a:prstGeom>
          <a:ln w="44450">
            <a:solidFill>
              <a:srgbClr val="FEBB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8183" y="6327850"/>
            <a:ext cx="1344070" cy="4415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910" y="6435174"/>
            <a:ext cx="1457674" cy="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84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Meet the Team</a:t>
            </a:r>
          </a:p>
        </p:txBody>
      </p:sp>
      <p:sp>
        <p:nvSpPr>
          <p:cNvPr id="4" name="Oval 3"/>
          <p:cNvSpPr/>
          <p:nvPr/>
        </p:nvSpPr>
        <p:spPr>
          <a:xfrm>
            <a:off x="596146" y="1639423"/>
            <a:ext cx="1403418" cy="1403418"/>
          </a:xfrm>
          <a:prstGeom prst="ellipse">
            <a:avLst/>
          </a:prstGeom>
          <a:noFill/>
          <a:ln w="50800">
            <a:solidFill>
              <a:srgbClr val="FEB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690799" y="1732880"/>
            <a:ext cx="1218220" cy="12182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2225"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36" hasCustomPrompt="1"/>
          </p:nvPr>
        </p:nvSpPr>
        <p:spPr>
          <a:xfrm>
            <a:off x="2142291" y="1814513"/>
            <a:ext cx="2216476" cy="10969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1" baseline="0"/>
            </a:lvl1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  <a:br>
              <a:rPr lang="en-US" dirty="0"/>
            </a:br>
            <a:r>
              <a:rPr lang="en-US" dirty="0"/>
              <a:t>—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7" name="Oval 6"/>
          <p:cNvSpPr/>
          <p:nvPr/>
        </p:nvSpPr>
        <p:spPr>
          <a:xfrm>
            <a:off x="4473666" y="1639423"/>
            <a:ext cx="1403418" cy="1403418"/>
          </a:xfrm>
          <a:prstGeom prst="ellipse">
            <a:avLst/>
          </a:prstGeom>
          <a:noFill/>
          <a:ln w="50800">
            <a:solidFill>
              <a:srgbClr val="FEB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37" hasCustomPrompt="1"/>
          </p:nvPr>
        </p:nvSpPr>
        <p:spPr>
          <a:xfrm>
            <a:off x="4568319" y="1732880"/>
            <a:ext cx="1218220" cy="12182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2225"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38" hasCustomPrompt="1"/>
          </p:nvPr>
        </p:nvSpPr>
        <p:spPr>
          <a:xfrm>
            <a:off x="6019811" y="1814513"/>
            <a:ext cx="2216476" cy="10969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1" baseline="0"/>
            </a:lvl1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  <a:br>
              <a:rPr lang="en-US" dirty="0"/>
            </a:br>
            <a:r>
              <a:rPr lang="en-US" dirty="0"/>
              <a:t>—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0" name="Oval 9"/>
          <p:cNvSpPr/>
          <p:nvPr/>
        </p:nvSpPr>
        <p:spPr>
          <a:xfrm>
            <a:off x="8339891" y="1639423"/>
            <a:ext cx="1403418" cy="1403418"/>
          </a:xfrm>
          <a:prstGeom prst="ellipse">
            <a:avLst/>
          </a:prstGeom>
          <a:noFill/>
          <a:ln w="50800">
            <a:solidFill>
              <a:srgbClr val="FEB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8434544" y="1732880"/>
            <a:ext cx="1218220" cy="12182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2225"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40" hasCustomPrompt="1"/>
          </p:nvPr>
        </p:nvSpPr>
        <p:spPr>
          <a:xfrm>
            <a:off x="9886036" y="1814513"/>
            <a:ext cx="2216476" cy="10969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1" baseline="0"/>
            </a:lvl1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  <a:br>
              <a:rPr lang="en-US" dirty="0"/>
            </a:br>
            <a:r>
              <a:rPr lang="en-US" dirty="0"/>
              <a:t>—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3" name="Oval 12"/>
          <p:cNvSpPr/>
          <p:nvPr/>
        </p:nvSpPr>
        <p:spPr>
          <a:xfrm>
            <a:off x="596146" y="4093256"/>
            <a:ext cx="1403418" cy="1403418"/>
          </a:xfrm>
          <a:prstGeom prst="ellipse">
            <a:avLst/>
          </a:prstGeom>
          <a:noFill/>
          <a:ln w="50800">
            <a:solidFill>
              <a:srgbClr val="FEB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41" hasCustomPrompt="1"/>
          </p:nvPr>
        </p:nvSpPr>
        <p:spPr>
          <a:xfrm>
            <a:off x="690799" y="4186713"/>
            <a:ext cx="1218220" cy="12182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2225"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42" hasCustomPrompt="1"/>
          </p:nvPr>
        </p:nvSpPr>
        <p:spPr>
          <a:xfrm>
            <a:off x="2142291" y="4268346"/>
            <a:ext cx="2216476" cy="10969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1" baseline="0"/>
            </a:lvl1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  <a:br>
              <a:rPr lang="en-US" dirty="0"/>
            </a:br>
            <a:r>
              <a:rPr lang="en-US" dirty="0"/>
              <a:t>—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6" name="Oval 15"/>
          <p:cNvSpPr/>
          <p:nvPr/>
        </p:nvSpPr>
        <p:spPr>
          <a:xfrm>
            <a:off x="4473666" y="4093256"/>
            <a:ext cx="1403418" cy="1403418"/>
          </a:xfrm>
          <a:prstGeom prst="ellipse">
            <a:avLst/>
          </a:prstGeom>
          <a:noFill/>
          <a:ln w="50800">
            <a:solidFill>
              <a:srgbClr val="FEB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43" hasCustomPrompt="1"/>
          </p:nvPr>
        </p:nvSpPr>
        <p:spPr>
          <a:xfrm>
            <a:off x="4568319" y="4186713"/>
            <a:ext cx="1218220" cy="12182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2225"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44" hasCustomPrompt="1"/>
          </p:nvPr>
        </p:nvSpPr>
        <p:spPr>
          <a:xfrm>
            <a:off x="6019811" y="4268346"/>
            <a:ext cx="2216476" cy="10969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1" baseline="0"/>
            </a:lvl1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  <a:br>
              <a:rPr lang="en-US" dirty="0"/>
            </a:br>
            <a:r>
              <a:rPr lang="en-US" dirty="0"/>
              <a:t>—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19" name="Oval 18"/>
          <p:cNvSpPr/>
          <p:nvPr/>
        </p:nvSpPr>
        <p:spPr>
          <a:xfrm>
            <a:off x="8339891" y="4093256"/>
            <a:ext cx="1403418" cy="1403418"/>
          </a:xfrm>
          <a:prstGeom prst="ellipse">
            <a:avLst/>
          </a:prstGeom>
          <a:noFill/>
          <a:ln w="50800">
            <a:solidFill>
              <a:srgbClr val="FEB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45" hasCustomPrompt="1"/>
          </p:nvPr>
        </p:nvSpPr>
        <p:spPr>
          <a:xfrm>
            <a:off x="8434544" y="4186713"/>
            <a:ext cx="1218220" cy="1218220"/>
          </a:xfrm>
          <a:prstGeom prst="ellipse">
            <a:avLst/>
          </a:prstGeom>
          <a:solidFill>
            <a:schemeClr val="bg1">
              <a:lumMod val="75000"/>
            </a:schemeClr>
          </a:solidFill>
          <a:ln w="22225">
            <a:noFill/>
          </a:ln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PIC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46" hasCustomPrompt="1"/>
          </p:nvPr>
        </p:nvSpPr>
        <p:spPr>
          <a:xfrm>
            <a:off x="9886036" y="4268346"/>
            <a:ext cx="2216476" cy="10969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1" baseline="0"/>
            </a:lvl1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  <a:br>
              <a:rPr lang="en-US" dirty="0"/>
            </a:br>
            <a:r>
              <a:rPr lang="en-US" dirty="0"/>
              <a:t>—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517473" y="6193457"/>
            <a:ext cx="11122888" cy="0"/>
          </a:xfrm>
          <a:prstGeom prst="line">
            <a:avLst/>
          </a:prstGeom>
          <a:ln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 userDrawn="1"/>
        </p:nvSpPr>
        <p:spPr>
          <a:xfrm>
            <a:off x="596146" y="1639423"/>
            <a:ext cx="1403418" cy="1403418"/>
          </a:xfrm>
          <a:prstGeom prst="ellipse">
            <a:avLst/>
          </a:prstGeom>
          <a:noFill/>
          <a:ln w="50800">
            <a:solidFill>
              <a:srgbClr val="FEB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>
            <a:off x="4473666" y="1639423"/>
            <a:ext cx="1403418" cy="1403418"/>
          </a:xfrm>
          <a:prstGeom prst="ellipse">
            <a:avLst/>
          </a:prstGeom>
          <a:noFill/>
          <a:ln w="50800">
            <a:solidFill>
              <a:srgbClr val="FEB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8339891" y="1639423"/>
            <a:ext cx="1403418" cy="1403418"/>
          </a:xfrm>
          <a:prstGeom prst="ellipse">
            <a:avLst/>
          </a:prstGeom>
          <a:noFill/>
          <a:ln w="50800">
            <a:solidFill>
              <a:srgbClr val="FEB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596146" y="4093256"/>
            <a:ext cx="1403418" cy="1403418"/>
          </a:xfrm>
          <a:prstGeom prst="ellipse">
            <a:avLst/>
          </a:prstGeom>
          <a:noFill/>
          <a:ln w="50800">
            <a:solidFill>
              <a:srgbClr val="FEB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4473666" y="4093256"/>
            <a:ext cx="1403418" cy="1403418"/>
          </a:xfrm>
          <a:prstGeom prst="ellipse">
            <a:avLst/>
          </a:prstGeom>
          <a:noFill/>
          <a:ln w="50800">
            <a:solidFill>
              <a:srgbClr val="FEB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8339891" y="4093256"/>
            <a:ext cx="1403418" cy="1403418"/>
          </a:xfrm>
          <a:prstGeom prst="ellipse">
            <a:avLst/>
          </a:prstGeom>
          <a:noFill/>
          <a:ln w="50800">
            <a:solidFill>
              <a:srgbClr val="FEBB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517473" y="6193457"/>
            <a:ext cx="11122888" cy="0"/>
          </a:xfrm>
          <a:prstGeom prst="line">
            <a:avLst/>
          </a:prstGeom>
          <a:ln>
            <a:solidFill>
              <a:srgbClr val="3636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452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938963"/>
          </a:xfrm>
          <a:prstGeom prst="rect">
            <a:avLst/>
          </a:prstGeom>
          <a:solidFill>
            <a:srgbClr val="328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8183" y="1709738"/>
            <a:ext cx="11278401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 Option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8183" y="4589463"/>
            <a:ext cx="112784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3188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7473" y="17393"/>
            <a:ext cx="11122888" cy="98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473" y="1003274"/>
            <a:ext cx="11122888" cy="5173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3" y="6321740"/>
            <a:ext cx="1344780" cy="441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48" y="6419143"/>
            <a:ext cx="1457674" cy="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3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809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8" r:id="rId18"/>
    <p:sldLayoutId id="2147483810" r:id="rId19"/>
    <p:sldLayoutId id="214748370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3284B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file:///\\www.ucr.edu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dashboard.mednet.ucla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83" y="1186278"/>
            <a:ext cx="11278401" cy="2852737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UCLA Health Data Day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Our Analytics Footprint &amp; Exciting New Capabilities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Michael A. Pfeffer, M.D., FACP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Assistant Vice Chancellor &amp; Chief Information Officer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UCLA Health Sciences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Associate Clinical Professor of Medicine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David Geffen School of Medicine at UCLA</a:t>
            </a:r>
          </a:p>
        </p:txBody>
      </p:sp>
    </p:spTree>
    <p:extLst>
      <p:ext uri="{BB962C8B-B14F-4D97-AF65-F5344CB8AC3E}">
        <p14:creationId xmlns:p14="http://schemas.microsoft.com/office/powerpoint/2010/main" val="2965729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61" y="273425"/>
            <a:ext cx="11122888" cy="650252"/>
          </a:xfrm>
        </p:spPr>
        <p:txBody>
          <a:bodyPr>
            <a:normAutofit fontScale="90000"/>
          </a:bodyPr>
          <a:lstStyle/>
          <a:p>
            <a:r>
              <a:rPr lang="en-US" dirty="0"/>
              <a:t>Support for Research and Non-Research Use Cases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525" y="2843251"/>
            <a:ext cx="5287435" cy="27764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73814" y="2123236"/>
            <a:ext cx="1828800" cy="64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Research Use Cases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669415" y="2123236"/>
            <a:ext cx="1828800" cy="64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Non-Research Use Cases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959367" y="1027961"/>
            <a:ext cx="2399753" cy="615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Health Data Request</a:t>
            </a:r>
          </a:p>
        </p:txBody>
      </p:sp>
      <p:cxnSp>
        <p:nvCxnSpPr>
          <p:cNvPr id="23" name="Elbow Connector 22"/>
          <p:cNvCxnSpPr>
            <a:stCxn id="20" idx="2"/>
            <a:endCxn id="5" idx="0"/>
          </p:cNvCxnSpPr>
          <p:nvPr/>
        </p:nvCxnSpPr>
        <p:spPr>
          <a:xfrm rot="5400000">
            <a:off x="5183959" y="1147950"/>
            <a:ext cx="479541" cy="1471030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20" idx="2"/>
            <a:endCxn id="6" idx="0"/>
          </p:cNvCxnSpPr>
          <p:nvPr/>
        </p:nvCxnSpPr>
        <p:spPr>
          <a:xfrm rot="16200000" flipH="1">
            <a:off x="6631759" y="1171179"/>
            <a:ext cx="479541" cy="1424571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" idx="2"/>
          </p:cNvCxnSpPr>
          <p:nvPr/>
        </p:nvCxnSpPr>
        <p:spPr>
          <a:xfrm>
            <a:off x="4688214" y="2763316"/>
            <a:ext cx="0" cy="2629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6" idx="2"/>
          </p:cNvCxnSpPr>
          <p:nvPr/>
        </p:nvCxnSpPr>
        <p:spPr>
          <a:xfrm>
            <a:off x="7583815" y="2763316"/>
            <a:ext cx="0" cy="2629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413095" y="1643692"/>
            <a:ext cx="2569029" cy="1796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CTSI Informatics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Cohort 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Honest Broker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Provisioning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Release</a:t>
            </a:r>
          </a:p>
        </p:txBody>
      </p:sp>
      <p:sp>
        <p:nvSpPr>
          <p:cNvPr id="44" name="Circular Arrow 43"/>
          <p:cNvSpPr/>
          <p:nvPr/>
        </p:nvSpPr>
        <p:spPr>
          <a:xfrm rot="16200000">
            <a:off x="3543680" y="1685329"/>
            <a:ext cx="460268" cy="1593128"/>
          </a:xfrm>
          <a:prstGeom prst="circular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ircular Arrow 44"/>
          <p:cNvSpPr/>
          <p:nvPr/>
        </p:nvSpPr>
        <p:spPr>
          <a:xfrm rot="5400000" flipH="1">
            <a:off x="8290614" y="1685329"/>
            <a:ext cx="460268" cy="1593128"/>
          </a:xfrm>
          <a:prstGeom prst="circular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13130" y="1643693"/>
            <a:ext cx="2569029" cy="167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OHIA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Enterprise-wide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Financial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Quality</a:t>
            </a:r>
          </a:p>
        </p:txBody>
      </p:sp>
      <p:sp>
        <p:nvSpPr>
          <p:cNvPr id="47" name="Snip Same Side Corner Rectangle 46"/>
          <p:cNvSpPr/>
          <p:nvPr/>
        </p:nvSpPr>
        <p:spPr>
          <a:xfrm>
            <a:off x="3515524" y="5750936"/>
            <a:ext cx="5287435" cy="406400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Delivery of Data/Analytics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4622800" y="5618652"/>
            <a:ext cx="199" cy="13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7569401" y="5537996"/>
            <a:ext cx="14414" cy="2129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Flowchart: Magnetic Disk 6"/>
          <p:cNvSpPr/>
          <p:nvPr/>
        </p:nvSpPr>
        <p:spPr>
          <a:xfrm>
            <a:off x="2738630" y="4965136"/>
            <a:ext cx="6841222" cy="517315"/>
          </a:xfrm>
          <a:prstGeom prst="flowChartMagneticDisk">
            <a:avLst/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73735" y="4931405"/>
            <a:ext cx="2103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Collibra</a:t>
            </a:r>
            <a:r>
              <a:rPr lang="en-US" sz="1600" dirty="0"/>
              <a:t> Data Governance Layer</a:t>
            </a:r>
          </a:p>
        </p:txBody>
      </p:sp>
    </p:spTree>
    <p:extLst>
      <p:ext uri="{BB962C8B-B14F-4D97-AF65-F5344CB8AC3E}">
        <p14:creationId xmlns:p14="http://schemas.microsoft.com/office/powerpoint/2010/main" val="4205961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83" y="1186278"/>
            <a:ext cx="11278401" cy="2852737"/>
          </a:xfrm>
        </p:spPr>
        <p:txBody>
          <a:bodyPr/>
          <a:lstStyle/>
          <a:p>
            <a:r>
              <a:rPr lang="en-US" dirty="0"/>
              <a:t>New Capabilities</a:t>
            </a:r>
          </a:p>
        </p:txBody>
      </p:sp>
    </p:spTree>
    <p:extLst>
      <p:ext uri="{BB962C8B-B14F-4D97-AF65-F5344CB8AC3E}">
        <p14:creationId xmlns:p14="http://schemas.microsoft.com/office/powerpoint/2010/main" val="4149727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CareConnect’s </a:t>
            </a:r>
            <a:r>
              <a:rPr lang="en-US" dirty="0" err="1"/>
              <a:t>SlicerDicer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991" y="1495586"/>
            <a:ext cx="3403598" cy="398718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SlicerDicer</a:t>
            </a:r>
            <a:r>
              <a:rPr lang="en-US" sz="2000" dirty="0"/>
              <a:t> is now in pilot approximately 60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Feedback from the pilot users will inform the roll-out plan to additional 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Will be part of CareConnect v4 Upgrade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851"/>
          <a:stretch/>
        </p:blipFill>
        <p:spPr>
          <a:xfrm>
            <a:off x="3836154" y="1132514"/>
            <a:ext cx="8358335" cy="37826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98228" y="5061551"/>
            <a:ext cx="56646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This session compares the number of patients with a tubular adenoma diagnoses to the number of patients with a villous adenoma of colon or </a:t>
            </a:r>
            <a:r>
              <a:rPr lang="en-US" sz="1600" dirty="0" err="1"/>
              <a:t>tubulovillous</a:t>
            </a:r>
            <a:r>
              <a:rPr lang="en-US" sz="1600" dirty="0"/>
              <a:t> adenoma of rectum over the past 6 years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5330" r="8498" b="10236"/>
          <a:stretch/>
        </p:blipFill>
        <p:spPr>
          <a:xfrm>
            <a:off x="9605394" y="2775129"/>
            <a:ext cx="2586606" cy="315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17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F47D-D925-4AB9-BB96-F8B5D89C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Waveform Data Discovery Solution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E2EA4B-C336-430F-9B2E-C9F94289A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0409" y="1003300"/>
            <a:ext cx="7717844" cy="51736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08334" y="5092117"/>
            <a:ext cx="2449585" cy="1044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52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CE89D35C-2AB3-B64F-9441-3368CC0D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4000" b="1" dirty="0">
                <a:solidFill>
                  <a:srgbClr val="3184BE"/>
                </a:solidFill>
                <a:ea typeface="ＭＳ Ｐゴシック" panose="020B0600070205080204" pitchFamily="34" charset="-128"/>
              </a:rPr>
              <a:t>UC Health Data Warehouse (UCHDW) Platform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04E95C-77AD-2D4C-9102-98FAE143A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219200"/>
            <a:ext cx="5105400" cy="381000"/>
          </a:xfrm>
          <a:prstGeom prst="rect">
            <a:avLst/>
          </a:prstGeom>
          <a:solidFill>
            <a:srgbClr val="FFFFFF"/>
          </a:solidFill>
          <a:ln w="38100">
            <a:solidFill>
              <a:srgbClr val="558ED5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8558" tIns="34289" rIns="68558" bIns="34289" anchor="ctr"/>
          <a:lstStyle/>
          <a:p>
            <a:pPr algn="ctr" defTabSz="68554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ea typeface="+mn-ea"/>
              </a:rPr>
              <a:t>UC Health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Helvetica"/>
                <a:ea typeface="+mn-ea"/>
              </a:rPr>
              <a:t> Data Analytics Platform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C07FB2-5300-C94E-831E-CFAB286BD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600200"/>
            <a:ext cx="5105400" cy="381000"/>
          </a:xfrm>
          <a:prstGeom prst="rect">
            <a:avLst/>
          </a:prstGeom>
          <a:solidFill>
            <a:srgbClr val="FFFFFF"/>
          </a:solidFill>
          <a:ln w="38100">
            <a:solidFill>
              <a:srgbClr val="558ED5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68558" tIns="34289" rIns="68558" bIns="34289" anchor="ctr"/>
          <a:lstStyle/>
          <a:p>
            <a:pPr algn="ctr" defTabSz="68554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558ED5"/>
                </a:solidFill>
                <a:latin typeface="Helvetica"/>
                <a:ea typeface="+mn-ea"/>
              </a:rPr>
              <a:t>UC Health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Helvetica"/>
                <a:ea typeface="+mn-ea"/>
              </a:rPr>
              <a:t> Quality Measures Engine (QME)</a:t>
            </a:r>
          </a:p>
        </p:txBody>
      </p:sp>
      <p:sp>
        <p:nvSpPr>
          <p:cNvPr id="31" name="TextBox 18">
            <a:extLst>
              <a:ext uri="{FF2B5EF4-FFF2-40B4-BE49-F238E27FC236}">
                <a16:creationId xmlns:a16="http://schemas.microsoft.com/office/drawing/2014/main" id="{03C049D8-FECE-6B4C-93CD-E409F02A5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99" y="1918721"/>
            <a:ext cx="2409825" cy="1754326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defTabSz="9096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u="sng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External Data Feeds</a:t>
            </a:r>
            <a:r>
              <a:rPr lang="en-US" sz="1800" b="0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: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b="0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Claims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b="0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Vizient (UHC)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b="0" i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Press Ganey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b="0" i="1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OSHPD</a:t>
            </a:r>
          </a:p>
          <a:p>
            <a:pPr>
              <a:buFont typeface="Arial" charset="0"/>
              <a:buChar char="•"/>
              <a:defRPr/>
            </a:pPr>
            <a:r>
              <a:rPr lang="en-US" sz="1800" b="0" dirty="0">
                <a:solidFill>
                  <a:schemeClr val="tx2">
                    <a:lumMod val="75000"/>
                  </a:schemeClr>
                </a:solidFill>
                <a:latin typeface="+mn-lt"/>
                <a:cs typeface="Arial" charset="0"/>
              </a:rPr>
              <a:t>Census</a:t>
            </a:r>
          </a:p>
        </p:txBody>
      </p:sp>
      <p:sp>
        <p:nvSpPr>
          <p:cNvPr id="58373" name="TextBox 23">
            <a:extLst>
              <a:ext uri="{FF2B5EF4-FFF2-40B4-BE49-F238E27FC236}">
                <a16:creationId xmlns:a16="http://schemas.microsoft.com/office/drawing/2014/main" id="{489D4459-C7B7-CA4B-A7A5-CB048A442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276" y="1980728"/>
            <a:ext cx="3486324" cy="1477328"/>
          </a:xfrm>
          <a:prstGeom prst="rect">
            <a:avLst/>
          </a:prstGeom>
          <a:noFill/>
          <a:ln w="12700">
            <a:solidFill>
              <a:srgbClr val="95B3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kumimoji="1" lang="en-US" altLang="en-US" sz="1800" u="sng" dirty="0">
                <a:latin typeface="+mn-lt"/>
              </a:rPr>
              <a:t>Support Prioritized Partnerships</a:t>
            </a:r>
            <a:r>
              <a:rPr kumimoji="1" lang="en-US" altLang="en-US" sz="1800" dirty="0">
                <a:latin typeface="+mn-lt"/>
              </a:rPr>
              <a:t>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kumimoji="1" lang="en-US" altLang="en-US" sz="1800" dirty="0">
                <a:latin typeface="+mn-lt"/>
              </a:rPr>
              <a:t>Population Health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kumimoji="1" lang="en-US" altLang="en-US" sz="1800" dirty="0">
                <a:latin typeface="+mn-lt"/>
              </a:rPr>
              <a:t>Pharmacy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kumimoji="1" lang="en-US" altLang="en-US" sz="1800" dirty="0">
                <a:latin typeface="+mn-lt"/>
              </a:rPr>
              <a:t>Cancer Consortium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kumimoji="1" lang="en-US" altLang="en-US" sz="1800" dirty="0">
                <a:latin typeface="+mn-lt"/>
              </a:rPr>
              <a:t>Supply Chain Analytics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817D45-4A02-FD4D-8486-16A1D61187F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00524" y="2662440"/>
            <a:ext cx="1599429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0657E89F-F690-6740-A89D-3DE98404359A}"/>
              </a:ext>
            </a:extLst>
          </p:cNvPr>
          <p:cNvCxnSpPr>
            <a:cxnSpLocks noChangeShapeType="1"/>
            <a:stCxn id="36" idx="0"/>
            <a:endCxn id="58373" idx="0"/>
          </p:cNvCxnSpPr>
          <p:nvPr/>
        </p:nvCxnSpPr>
        <p:spPr bwMode="auto">
          <a:xfrm rot="16200000" flipH="1">
            <a:off x="7619841" y="-723741"/>
            <a:ext cx="762318" cy="4648200"/>
          </a:xfrm>
          <a:prstGeom prst="bentConnector3">
            <a:avLst>
              <a:gd name="adj1" fmla="val -18432"/>
            </a:avLst>
          </a:prstGeom>
          <a:noFill/>
          <a:ln w="25400">
            <a:solidFill>
              <a:srgbClr val="000000"/>
            </a:solidFill>
            <a:miter lim="800000"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8376" name="Group 2">
            <a:extLst>
              <a:ext uri="{FF2B5EF4-FFF2-40B4-BE49-F238E27FC236}">
                <a16:creationId xmlns:a16="http://schemas.microsoft.com/office/drawing/2014/main" id="{DCA7036B-FEF8-ED47-9523-CDA7043CFC21}"/>
              </a:ext>
            </a:extLst>
          </p:cNvPr>
          <p:cNvGrpSpPr>
            <a:grpSpLocks/>
          </p:cNvGrpSpPr>
          <p:nvPr/>
        </p:nvGrpSpPr>
        <p:grpSpPr bwMode="auto">
          <a:xfrm>
            <a:off x="2102840" y="2150726"/>
            <a:ext cx="7297738" cy="4389438"/>
            <a:chOff x="1994872" y="1295403"/>
            <a:chExt cx="8184755" cy="4922473"/>
          </a:xfrm>
        </p:grpSpPr>
        <p:sp>
          <p:nvSpPr>
            <p:cNvPr id="30" name="Flowchart: Magnetic Disk 7">
              <a:extLst>
                <a:ext uri="{FF2B5EF4-FFF2-40B4-BE49-F238E27FC236}">
                  <a16:creationId xmlns:a16="http://schemas.microsoft.com/office/drawing/2014/main" id="{1BAC5017-97BE-504E-9D81-FB3CFC6B3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262" y="4989483"/>
              <a:ext cx="1344245" cy="118922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lIns="68558" tIns="34289" rIns="68558" bIns="34289" anchor="ctr"/>
            <a:lstStyle/>
            <a:p>
              <a:pPr algn="ctr" defTabSz="68554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/>
                </a:solidFill>
                <a:latin typeface="Helvetica"/>
                <a:ea typeface="+mn-ea"/>
              </a:endParaRPr>
            </a:p>
          </p:txBody>
        </p:sp>
        <p:pic>
          <p:nvPicPr>
            <p:cNvPr id="58378" name="Picture 2" descr="University of California, Riverside">
              <a:hlinkClick r:id="rId3" action="ppaction://hlinkfile" tooltip="UCR Home Page"/>
              <a:extLst>
                <a:ext uri="{FF2B5EF4-FFF2-40B4-BE49-F238E27FC236}">
                  <a16:creationId xmlns:a16="http://schemas.microsoft.com/office/drawing/2014/main" id="{48B281BC-CC26-AE4F-98C7-3316E8968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235" y="5609807"/>
              <a:ext cx="1320589" cy="327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4" name="Elbow Connector 33">
              <a:extLst>
                <a:ext uri="{FF2B5EF4-FFF2-40B4-BE49-F238E27FC236}">
                  <a16:creationId xmlns:a16="http://schemas.microsoft.com/office/drawing/2014/main" id="{33CA9FBB-D75A-BB4B-A1C9-A1BA6EBEDB88}"/>
                </a:ext>
              </a:extLst>
            </p:cNvPr>
            <p:cNvCxnSpPr>
              <a:stCxn id="43" idx="1"/>
              <a:endCxn id="41" idx="3"/>
            </p:cNvCxnSpPr>
            <p:nvPr/>
          </p:nvCxnSpPr>
          <p:spPr>
            <a:xfrm rot="16200000" flipV="1">
              <a:off x="6614370" y="2148868"/>
              <a:ext cx="2132775" cy="3626788"/>
            </a:xfrm>
            <a:prstGeom prst="bentConnector3">
              <a:avLst>
                <a:gd name="adj1" fmla="val 77908"/>
              </a:avLst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>
              <a:extLst>
                <a:ext uri="{FF2B5EF4-FFF2-40B4-BE49-F238E27FC236}">
                  <a16:creationId xmlns:a16="http://schemas.microsoft.com/office/drawing/2014/main" id="{A25451C5-DCB4-AC4E-84F6-9E8FC12EE982}"/>
                </a:ext>
              </a:extLst>
            </p:cNvPr>
            <p:cNvCxnSpPr>
              <a:stCxn id="47" idx="1"/>
              <a:endCxn id="41" idx="3"/>
            </p:cNvCxnSpPr>
            <p:nvPr/>
          </p:nvCxnSpPr>
          <p:spPr>
            <a:xfrm rot="16200000" flipV="1">
              <a:off x="5282587" y="3480651"/>
              <a:ext cx="2093609" cy="924056"/>
            </a:xfrm>
            <a:prstGeom prst="bentConnector3">
              <a:avLst>
                <a:gd name="adj1" fmla="val 77414"/>
              </a:avLst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32220D31-59BF-7745-91F7-DAC4D765B14F}"/>
                </a:ext>
              </a:extLst>
            </p:cNvPr>
            <p:cNvCxnSpPr>
              <a:stCxn id="45" idx="1"/>
              <a:endCxn id="41" idx="3"/>
            </p:cNvCxnSpPr>
            <p:nvPr/>
          </p:nvCxnSpPr>
          <p:spPr>
            <a:xfrm rot="5400000" flipH="1" flipV="1">
              <a:off x="5160570" y="3134408"/>
              <a:ext cx="945328" cy="468260"/>
            </a:xfrm>
            <a:prstGeom prst="bentConnector3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FB91AC09-036B-7C43-9B4C-907F16256F2B}"/>
                </a:ext>
              </a:extLst>
            </p:cNvPr>
            <p:cNvCxnSpPr>
              <a:stCxn id="52" idx="1"/>
              <a:endCxn id="41" idx="3"/>
            </p:cNvCxnSpPr>
            <p:nvPr/>
          </p:nvCxnSpPr>
          <p:spPr>
            <a:xfrm rot="16200000" flipV="1">
              <a:off x="6560896" y="2202343"/>
              <a:ext cx="906162" cy="2293227"/>
            </a:xfrm>
            <a:prstGeom prst="bentConnector3">
              <a:avLst>
                <a:gd name="adj1" fmla="val 47652"/>
              </a:avLst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lbow Connector 38">
              <a:extLst>
                <a:ext uri="{FF2B5EF4-FFF2-40B4-BE49-F238E27FC236}">
                  <a16:creationId xmlns:a16="http://schemas.microsoft.com/office/drawing/2014/main" id="{0D930EA9-9551-6E44-81EB-66DF92C74E20}"/>
                </a:ext>
              </a:extLst>
            </p:cNvPr>
            <p:cNvCxnSpPr>
              <a:stCxn id="50" idx="1"/>
              <a:endCxn id="41" idx="3"/>
            </p:cNvCxnSpPr>
            <p:nvPr/>
          </p:nvCxnSpPr>
          <p:spPr>
            <a:xfrm rot="5400000" flipH="1" flipV="1">
              <a:off x="3794071" y="1767908"/>
              <a:ext cx="945328" cy="3201259"/>
            </a:xfrm>
            <a:prstGeom prst="bentConnector3">
              <a:avLst/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384" name="Group 39">
              <a:extLst>
                <a:ext uri="{FF2B5EF4-FFF2-40B4-BE49-F238E27FC236}">
                  <a16:creationId xmlns:a16="http://schemas.microsoft.com/office/drawing/2014/main" id="{9E8272F7-BED9-F340-8C0F-6F09B5FAD7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72000" y="1295403"/>
              <a:ext cx="2590800" cy="1600201"/>
              <a:chOff x="3521760" y="1981200"/>
              <a:chExt cx="1796749" cy="1188720"/>
            </a:xfrm>
          </p:grpSpPr>
          <p:sp>
            <p:nvSpPr>
              <p:cNvPr id="41" name="Flowchart: Magnetic Disk 40">
                <a:extLst>
                  <a:ext uri="{FF2B5EF4-FFF2-40B4-BE49-F238E27FC236}">
                    <a16:creationId xmlns:a16="http://schemas.microsoft.com/office/drawing/2014/main" id="{D7F8408E-9CF7-3F4E-83CF-B2891AA71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1199" y="1981200"/>
                <a:ext cx="1797819" cy="1188921"/>
              </a:xfrm>
              <a:prstGeom prst="flowChartMagneticDisk">
                <a:avLst/>
              </a:prstGeom>
              <a:gradFill rotWithShape="1">
                <a:gsLst>
                  <a:gs pos="0">
                    <a:srgbClr val="0D9AFF"/>
                  </a:gs>
                  <a:gs pos="100000">
                    <a:srgbClr val="0070C0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808080">
                    <a:alpha val="39999"/>
                  </a:srgbClr>
                </a:outerShdw>
              </a:effectLst>
            </p:spPr>
            <p:txBody>
              <a:bodyPr anchor="ctr"/>
              <a:lstStyle/>
              <a:p>
                <a:pPr algn="ctr" defTabSz="68554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srgbClr val="FFFFFF"/>
                  </a:solidFill>
                  <a:latin typeface="Helvetica"/>
                  <a:ea typeface="+mn-ea"/>
                </a:endParaRPr>
              </a:p>
              <a:p>
                <a:pPr algn="ctr" defTabSz="68554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srgbClr val="FFFFFF"/>
                  </a:solidFill>
                  <a:latin typeface="Helvetica"/>
                  <a:ea typeface="+mn-ea"/>
                </a:endParaRPr>
              </a:p>
              <a:p>
                <a:pPr algn="ctr" defTabSz="68554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00" dirty="0">
                  <a:solidFill>
                    <a:srgbClr val="FFFFFF"/>
                  </a:solidFill>
                  <a:latin typeface="Helvetica"/>
                  <a:ea typeface="+mn-ea"/>
                </a:endParaRPr>
              </a:p>
              <a:p>
                <a:pPr algn="ctr" defTabSz="68554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>
                  <a:solidFill>
                    <a:srgbClr val="FFFFFF"/>
                  </a:solidFill>
                  <a:latin typeface="Helvetica"/>
                  <a:ea typeface="+mn-ea"/>
                </a:endParaRPr>
              </a:p>
              <a:p>
                <a:pPr algn="ctr" defTabSz="68554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>
                  <a:solidFill>
                    <a:srgbClr val="FFFFFF"/>
                  </a:solidFill>
                  <a:latin typeface="Helvetica"/>
                  <a:ea typeface="+mn-ea"/>
                </a:endParaRPr>
              </a:p>
              <a:p>
                <a:pPr algn="ctr" defTabSz="68554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FFFFFF"/>
                    </a:solidFill>
                    <a:latin typeface="Helvetica"/>
                    <a:ea typeface="+mn-ea"/>
                  </a:rPr>
                  <a:t>Health Data Warehouse</a:t>
                </a:r>
              </a:p>
            </p:txBody>
          </p:sp>
          <p:pic>
            <p:nvPicPr>
              <p:cNvPr id="58397" name="Picture 2" descr="http://www.universityofcalifornia.edu/sites/all/themes/university-of-california/assets/images/uc-logo-512.png">
                <a:extLst>
                  <a:ext uri="{FF2B5EF4-FFF2-40B4-BE49-F238E27FC236}">
                    <a16:creationId xmlns:a16="http://schemas.microsoft.com/office/drawing/2014/main" id="{C1BC8232-46F1-D842-9C88-9EBE402D1F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26" t="26984" r="7095" b="28125"/>
              <a:stretch>
                <a:fillRect/>
              </a:stretch>
            </p:blipFill>
            <p:spPr bwMode="auto">
              <a:xfrm>
                <a:off x="3733800" y="2092692"/>
                <a:ext cx="1395046" cy="726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3" name="Flowchart: Magnetic Disk 42">
              <a:extLst>
                <a:ext uri="{FF2B5EF4-FFF2-40B4-BE49-F238E27FC236}">
                  <a16:creationId xmlns:a16="http://schemas.microsoft.com/office/drawing/2014/main" id="{3B9F49AA-3396-5F42-83B6-07CB60CD1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8676" y="5028649"/>
              <a:ext cx="1370951" cy="118922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lIns="68558" tIns="34289" rIns="68558" bIns="34289" anchor="ctr"/>
            <a:lstStyle/>
            <a:p>
              <a:pPr algn="ctr" defTabSz="68554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/>
                </a:solidFill>
                <a:latin typeface="Helvetica"/>
                <a:ea typeface="+mn-ea"/>
              </a:endParaRPr>
            </a:p>
          </p:txBody>
        </p:sp>
        <p:pic>
          <p:nvPicPr>
            <p:cNvPr id="58386" name="Picture 43" descr="http://www.ucdmc.ucdavis.edu/global/images/wordmarks/UCDHS_Logo_blue.gif">
              <a:extLst>
                <a:ext uri="{FF2B5EF4-FFF2-40B4-BE49-F238E27FC236}">
                  <a16:creationId xmlns:a16="http://schemas.microsoft.com/office/drawing/2014/main" id="{CDF89F3B-18C7-8D4E-8D5E-A1B846822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3127" y="5604714"/>
              <a:ext cx="1348551" cy="338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Flowchart: Magnetic Disk 44">
              <a:extLst>
                <a:ext uri="{FF2B5EF4-FFF2-40B4-BE49-F238E27FC236}">
                  <a16:creationId xmlns:a16="http://schemas.microsoft.com/office/drawing/2014/main" id="{139F1549-D624-3C4A-9A06-3F251A82A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7872" y="3841202"/>
              <a:ext cx="1344243" cy="118744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lIns="68558" tIns="34289" rIns="68558" bIns="34289" anchor="ctr"/>
            <a:lstStyle/>
            <a:p>
              <a:pPr algn="ctr" defTabSz="68554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/>
                </a:solidFill>
                <a:latin typeface="Helvetica"/>
                <a:ea typeface="+mn-ea"/>
              </a:endParaRPr>
            </a:p>
          </p:txBody>
        </p:sp>
        <p:sp>
          <p:nvSpPr>
            <p:cNvPr id="47" name="Flowchart: Magnetic Disk 46">
              <a:extLst>
                <a:ext uri="{FF2B5EF4-FFF2-40B4-BE49-F238E27FC236}">
                  <a16:creationId xmlns:a16="http://schemas.microsoft.com/office/drawing/2014/main" id="{42016171-D36B-D945-A54D-4C5783A4E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359" y="4989483"/>
              <a:ext cx="1410121" cy="118922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lIns="68558" tIns="34289" rIns="68558" bIns="34289" anchor="ctr"/>
            <a:lstStyle/>
            <a:p>
              <a:pPr algn="ctr" defTabSz="68554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/>
                </a:solidFill>
                <a:latin typeface="Helvetica"/>
                <a:ea typeface="+mn-ea"/>
              </a:endParaRPr>
            </a:p>
          </p:txBody>
        </p:sp>
        <p:pic>
          <p:nvPicPr>
            <p:cNvPr id="58389" name="Picture 47" descr="http://www.uclahealthcareers.org/assets/images/img_logo.png">
              <a:extLst>
                <a:ext uri="{FF2B5EF4-FFF2-40B4-BE49-F238E27FC236}">
                  <a16:creationId xmlns:a16="http://schemas.microsoft.com/office/drawing/2014/main" id="{696F03E4-CFB6-DB40-99D8-B5A003F14A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661" y="5627542"/>
              <a:ext cx="1396371" cy="292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Flowchart: Magnetic Disk 49">
              <a:extLst>
                <a:ext uri="{FF2B5EF4-FFF2-40B4-BE49-F238E27FC236}">
                  <a16:creationId xmlns:a16="http://schemas.microsoft.com/office/drawing/2014/main" id="{A0159D80-EA72-7E4E-AA1A-95BFB09F2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4872" y="3841202"/>
              <a:ext cx="1344245" cy="1187447"/>
            </a:xfrm>
            <a:prstGeom prst="flowChartMagneticDisk">
              <a:avLst/>
            </a:prstGeom>
            <a:noFill/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58" tIns="34289" rIns="68558" bIns="34289" anchor="ctr"/>
            <a:lstStyle/>
            <a:p>
              <a:pPr algn="ctr" defTabSz="68554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/>
                </a:solidFill>
                <a:latin typeface="Helvetica"/>
                <a:ea typeface="+mn-ea"/>
              </a:endParaRPr>
            </a:p>
          </p:txBody>
        </p:sp>
        <p:pic>
          <p:nvPicPr>
            <p:cNvPr id="58391" name="Picture 2" descr="https://assets.ucsd.edu/img/logo/ucsd-health-system-lb.png">
              <a:extLst>
                <a:ext uri="{FF2B5EF4-FFF2-40B4-BE49-F238E27FC236}">
                  <a16:creationId xmlns:a16="http://schemas.microsoft.com/office/drawing/2014/main" id="{648A9A20-2803-484D-BE29-03CE911CB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588" y="4404798"/>
              <a:ext cx="1326596" cy="333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Flowchart: Magnetic Disk 51">
              <a:extLst>
                <a:ext uri="{FF2B5EF4-FFF2-40B4-BE49-F238E27FC236}">
                  <a16:creationId xmlns:a16="http://schemas.microsoft.com/office/drawing/2014/main" id="{F64950A5-1281-F749-B1FA-3C7271641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2504" y="3802036"/>
              <a:ext cx="1296172" cy="1187447"/>
            </a:xfrm>
            <a:prstGeom prst="flowChartMagneticDisk">
              <a:avLst/>
            </a:prstGeom>
            <a:solidFill>
              <a:srgbClr val="FFFFFF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</p:spPr>
          <p:txBody>
            <a:bodyPr lIns="68558" tIns="34289" rIns="68558" bIns="34289" anchor="ctr"/>
            <a:lstStyle/>
            <a:p>
              <a:pPr algn="ctr" defTabSz="68554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/>
                </a:solidFill>
                <a:latin typeface="Helvetica"/>
                <a:ea typeface="+mn-ea"/>
              </a:endParaRPr>
            </a:p>
          </p:txBody>
        </p:sp>
        <p:cxnSp>
          <p:nvCxnSpPr>
            <p:cNvPr id="53" name="Elbow Connector 52">
              <a:extLst>
                <a:ext uri="{FF2B5EF4-FFF2-40B4-BE49-F238E27FC236}">
                  <a16:creationId xmlns:a16="http://schemas.microsoft.com/office/drawing/2014/main" id="{5ED51986-23AC-2E40-85A0-8127696C7EAC}"/>
                </a:ext>
              </a:extLst>
            </p:cNvPr>
            <p:cNvCxnSpPr>
              <a:stCxn id="30" idx="1"/>
              <a:endCxn id="41" idx="3"/>
            </p:cNvCxnSpPr>
            <p:nvPr/>
          </p:nvCxnSpPr>
          <p:spPr>
            <a:xfrm rot="5400000" flipH="1" flipV="1">
              <a:off x="3903625" y="3025744"/>
              <a:ext cx="2093609" cy="1833869"/>
            </a:xfrm>
            <a:prstGeom prst="bentConnector3">
              <a:avLst>
                <a:gd name="adj1" fmla="val 77414"/>
              </a:avLst>
            </a:prstGeom>
            <a:ln w="190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394" name="Picture 53">
              <a:extLst>
                <a:ext uri="{FF2B5EF4-FFF2-40B4-BE49-F238E27FC236}">
                  <a16:creationId xmlns:a16="http://schemas.microsoft.com/office/drawing/2014/main" id="{00B32B1E-AD56-C44A-9F11-C4FE14D1C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" t="28822" r="2699" b="29128"/>
            <a:stretch>
              <a:fillRect/>
            </a:stretch>
          </p:blipFill>
          <p:spPr bwMode="auto">
            <a:xfrm>
              <a:off x="7556897" y="4415045"/>
              <a:ext cx="1231106" cy="313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95" name="Picture 54">
              <a:extLst>
                <a:ext uri="{FF2B5EF4-FFF2-40B4-BE49-F238E27FC236}">
                  <a16:creationId xmlns:a16="http://schemas.microsoft.com/office/drawing/2014/main" id="{5CB9C88A-B872-B14C-B81F-2960414D9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74" t="29393" r="2499" b="32259"/>
            <a:stretch>
              <a:fillRect/>
            </a:stretch>
          </p:blipFill>
          <p:spPr bwMode="auto">
            <a:xfrm>
              <a:off x="4734976" y="4487923"/>
              <a:ext cx="1318532" cy="167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3861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htmUrzCUcqHpFu52m5i1PvYC5eThY5dLLkdq7pn4m9dV07zBM8LikWSvA2T16vxc-EJyOy2GpMVBSty84qHRLLiLqBwvLWjpsg-RkI7Z4duvZYTgOu2TJGUvAcm9FHNdQKGOwt4o">
            <a:extLst>
              <a:ext uri="{FF2B5EF4-FFF2-40B4-BE49-F238E27FC236}">
                <a16:creationId xmlns:a16="http://schemas.microsoft.com/office/drawing/2014/main" id="{3B554EF3-796F-0941-8A6D-C9FD2D4B3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58024"/>
            <a:ext cx="10837334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039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i="1" dirty="0"/>
              <a:t>UCHDW:</a:t>
            </a:r>
            <a:r>
              <a:rPr lang="en-US" sz="3600" b="1" dirty="0"/>
              <a:t> Where We Are Now 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816E9-9AFF-B146-A5F7-D629A19E3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Combined EHR data from UCSF, UCLA, UC Irvine, UC Davis, </a:t>
            </a:r>
            <a:br>
              <a:rPr lang="en-US" sz="2600" dirty="0"/>
            </a:br>
            <a:r>
              <a:rPr lang="en-US" sz="2600" dirty="0"/>
              <a:t>UC San Diego, and UC Riverside </a:t>
            </a:r>
            <a:r>
              <a:rPr lang="en-US" sz="2600" b="1" dirty="0"/>
              <a:t>refreshed monthly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Uses Observational Medical Outcomes Partnership (</a:t>
            </a:r>
            <a:r>
              <a:rPr lang="en-US" sz="2600" b="1" dirty="0"/>
              <a:t>OMOP</a:t>
            </a:r>
            <a:r>
              <a:rPr lang="en-US" sz="2600" dirty="0"/>
              <a:t>) Common Data Model</a:t>
            </a:r>
          </a:p>
          <a:p>
            <a:pPr lvl="1"/>
            <a:r>
              <a:rPr lang="en-US" sz="2600" dirty="0"/>
              <a:t>From 2012 to current</a:t>
            </a:r>
          </a:p>
          <a:p>
            <a:pPr lvl="1"/>
            <a:r>
              <a:rPr lang="en-US" sz="2600" b="1" dirty="0"/>
              <a:t>4.8 million </a:t>
            </a:r>
            <a:r>
              <a:rPr lang="en-US" sz="2600" dirty="0"/>
              <a:t>patients</a:t>
            </a:r>
          </a:p>
          <a:p>
            <a:pPr lvl="1"/>
            <a:r>
              <a:rPr lang="en-US" sz="2600" b="1" dirty="0"/>
              <a:t>Claims data </a:t>
            </a:r>
            <a:r>
              <a:rPr lang="en-US" sz="2600" dirty="0"/>
              <a:t>from our self-funded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Secure access to dashboards &amp; analytics for CEO-approved Population Health &amp; Quality Improvement projects</a:t>
            </a:r>
          </a:p>
        </p:txBody>
      </p:sp>
    </p:spTree>
    <p:extLst>
      <p:ext uri="{BB962C8B-B14F-4D97-AF65-F5344CB8AC3E}">
        <p14:creationId xmlns:p14="http://schemas.microsoft.com/office/powerpoint/2010/main" val="3641716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5788539" y="2184883"/>
            <a:ext cx="5664200" cy="4576595"/>
          </a:xfrm>
          <a:prstGeom prst="cloud">
            <a:avLst/>
          </a:prstGeom>
          <a:noFill/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857879" y="3270284"/>
            <a:ext cx="1905000" cy="1219200"/>
            <a:chOff x="6096000" y="2209800"/>
            <a:chExt cx="1905000" cy="1219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2200" y="2286000"/>
              <a:ext cx="1790700" cy="72410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3980" y="3028122"/>
              <a:ext cx="1156484" cy="35073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096000" y="2209800"/>
              <a:ext cx="1905000" cy="1219200"/>
            </a:xfrm>
            <a:prstGeom prst="rect">
              <a:avLst/>
            </a:prstGeom>
            <a:noFill/>
            <a:ln w="12700" cmpd="sng"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165AAA5-2957-6C41-9929-5AD3ACA10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773" y="3047726"/>
            <a:ext cx="1600200" cy="277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F5C87-9BFA-F643-89BB-D6E011780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4631" y="1981290"/>
            <a:ext cx="1347165" cy="251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4F55F2-7A10-EB41-A864-C7B2794732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9096" y="3022238"/>
            <a:ext cx="1423365" cy="310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1654D-00F9-2747-A0BE-4F2CED2AAD7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7F8F8"/>
              </a:clrFrom>
              <a:clrTo>
                <a:srgbClr val="F7F8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6720" y="1100355"/>
            <a:ext cx="1194765" cy="473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2D0796-6DB9-D44B-94CE-3952B6ECA1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4631" y="4391063"/>
            <a:ext cx="1371600" cy="3269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F57429-B38B-EB4E-9344-0853E5A712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2919" y="4956404"/>
            <a:ext cx="1042365" cy="2966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D8CB28-7A60-7B42-9570-5705B6F144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2414" y="5638800"/>
            <a:ext cx="1600200" cy="254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30959A-F9B6-DE4A-9C65-0DB97F863DA0}"/>
              </a:ext>
            </a:extLst>
          </p:cNvPr>
          <p:cNvSpPr txBox="1"/>
          <p:nvPr/>
        </p:nvSpPr>
        <p:spPr>
          <a:xfrm>
            <a:off x="7158418" y="5850709"/>
            <a:ext cx="1333367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140"/>
              </a:lnSpc>
            </a:pPr>
            <a:r>
              <a:rPr lang="en-US" sz="1000" dirty="0">
                <a:latin typeface="Arial Rounded MT Bold"/>
                <a:cs typeface="Arial Rounded MT Bold"/>
              </a:rPr>
              <a:t>Tableau Server</a:t>
            </a:r>
          </a:p>
        </p:txBody>
      </p:sp>
      <p:pic>
        <p:nvPicPr>
          <p:cNvPr id="44" name="Picture 3">
            <a:extLst>
              <a:ext uri="{FF2B5EF4-FFF2-40B4-BE49-F238E27FC236}">
                <a16:creationId xmlns:a16="http://schemas.microsoft.com/office/drawing/2014/main" id="{0B2A37A1-DD95-A246-BC5B-5BAFE0E04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29788" r="60675" b="6383"/>
          <a:stretch>
            <a:fillRect/>
          </a:stretch>
        </p:blipFill>
        <p:spPr bwMode="auto">
          <a:xfrm>
            <a:off x="7317219" y="4958157"/>
            <a:ext cx="821220" cy="85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A79B9A3E-5EEA-1B4F-ACB7-C474D0D487E9}"/>
              </a:ext>
            </a:extLst>
          </p:cNvPr>
          <p:cNvCxnSpPr>
            <a:endCxn id="6" idx="0"/>
          </p:cNvCxnSpPr>
          <p:nvPr/>
        </p:nvCxnSpPr>
        <p:spPr>
          <a:xfrm>
            <a:off x="2527179" y="1329000"/>
            <a:ext cx="2133600" cy="169323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11009F57-4512-874D-84E4-14E23A2C7575}"/>
              </a:ext>
            </a:extLst>
          </p:cNvPr>
          <p:cNvCxnSpPr>
            <a:stCxn id="18" idx="3"/>
            <a:endCxn id="6" idx="2"/>
          </p:cNvCxnSpPr>
          <p:nvPr/>
        </p:nvCxnSpPr>
        <p:spPr>
          <a:xfrm flipV="1">
            <a:off x="2932614" y="3332922"/>
            <a:ext cx="1728165" cy="243287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9640A19-0512-3C4A-A1E4-E31710AEA81E}"/>
              </a:ext>
            </a:extLst>
          </p:cNvPr>
          <p:cNvCxnSpPr>
            <a:cxnSpLocks/>
          </p:cNvCxnSpPr>
          <p:nvPr/>
        </p:nvCxnSpPr>
        <p:spPr>
          <a:xfrm flipV="1">
            <a:off x="2691796" y="2091866"/>
            <a:ext cx="1968983" cy="15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6D388BB-1F21-CC45-B915-B17621D8B0CC}"/>
              </a:ext>
            </a:extLst>
          </p:cNvPr>
          <p:cNvCxnSpPr>
            <a:stCxn id="3" idx="3"/>
            <a:endCxn id="6" idx="1"/>
          </p:cNvCxnSpPr>
          <p:nvPr/>
        </p:nvCxnSpPr>
        <p:spPr>
          <a:xfrm flipV="1">
            <a:off x="2949973" y="3177580"/>
            <a:ext cx="999123" cy="8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F8C0AD1-EF2E-BC42-9F38-61FA28FD38F8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2716231" y="4549361"/>
            <a:ext cx="1937716" cy="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C6A8644-5308-704F-AB06-B8834477BC9A}"/>
              </a:ext>
            </a:extLst>
          </p:cNvPr>
          <p:cNvSpPr txBox="1"/>
          <p:nvPr/>
        </p:nvSpPr>
        <p:spPr>
          <a:xfrm>
            <a:off x="3158673" y="1100355"/>
            <a:ext cx="45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Rounded MT Bold" panose="020F0704030504030204" pitchFamily="34" charset="77"/>
              </a:rPr>
              <a:t>VPN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0A6CA5-80DA-0C4C-BEC3-F1D174BF7610}"/>
              </a:ext>
            </a:extLst>
          </p:cNvPr>
          <p:cNvSpPr txBox="1"/>
          <p:nvPr/>
        </p:nvSpPr>
        <p:spPr>
          <a:xfrm>
            <a:off x="3162179" y="5484911"/>
            <a:ext cx="45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Rounded MT Bold" panose="020F0704030504030204" pitchFamily="34" charset="77"/>
              </a:rPr>
              <a:t>VPN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BCBCE9A-1721-C64F-AA05-24BB8016B990}"/>
              </a:ext>
            </a:extLst>
          </p:cNvPr>
          <p:cNvSpPr txBox="1"/>
          <p:nvPr/>
        </p:nvSpPr>
        <p:spPr>
          <a:xfrm>
            <a:off x="3158673" y="4268472"/>
            <a:ext cx="45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Rounded MT Bold" panose="020F0704030504030204" pitchFamily="34" charset="77"/>
              </a:rPr>
              <a:t>VPN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F070650-0BC7-214D-A40B-340B3BA8F5CE}"/>
              </a:ext>
            </a:extLst>
          </p:cNvPr>
          <p:cNvSpPr txBox="1"/>
          <p:nvPr/>
        </p:nvSpPr>
        <p:spPr>
          <a:xfrm>
            <a:off x="3165783" y="2933592"/>
            <a:ext cx="45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Rounded MT Bold" panose="020F0704030504030204" pitchFamily="34" charset="77"/>
              </a:rPr>
              <a:t>VPN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C36159-DF25-3F48-A888-4A3AAE0A97D2}"/>
              </a:ext>
            </a:extLst>
          </p:cNvPr>
          <p:cNvSpPr txBox="1"/>
          <p:nvPr/>
        </p:nvSpPr>
        <p:spPr>
          <a:xfrm>
            <a:off x="3158674" y="1873988"/>
            <a:ext cx="45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Rounded MT Bold" panose="020F0704030504030204" pitchFamily="34" charset="77"/>
              </a:rPr>
              <a:t>VPN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FD3F4FF-91E9-DE41-BEEF-4CE44868A750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5372461" y="3177580"/>
            <a:ext cx="999123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0501387-7BEF-2843-A846-DF2FD58B4F4D}"/>
              </a:ext>
            </a:extLst>
          </p:cNvPr>
          <p:cNvSpPr txBox="1"/>
          <p:nvPr/>
        </p:nvSpPr>
        <p:spPr>
          <a:xfrm>
            <a:off x="7765601" y="2745278"/>
            <a:ext cx="1750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Rounded MT Bold" panose="020F0704030504030204" pitchFamily="34" charset="77"/>
              </a:rPr>
              <a:t>Microsoft Azure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5466E3-2FA3-A045-9564-5C2114AE93F9}"/>
              </a:ext>
            </a:extLst>
          </p:cNvPr>
          <p:cNvSpPr txBox="1"/>
          <p:nvPr/>
        </p:nvSpPr>
        <p:spPr>
          <a:xfrm>
            <a:off x="7298570" y="2994701"/>
            <a:ext cx="3126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Rounded MT Bold" panose="020F0704030504030204" pitchFamily="34" charset="77"/>
              </a:rPr>
              <a:t>Azure Infrastructure as a Service (IaaS)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0177D8B-7C4B-EA46-9013-1F5177BB0E84}"/>
              </a:ext>
            </a:extLst>
          </p:cNvPr>
          <p:cNvSpPr txBox="1"/>
          <p:nvPr/>
        </p:nvSpPr>
        <p:spPr>
          <a:xfrm>
            <a:off x="7109339" y="4527907"/>
            <a:ext cx="1362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latin typeface="Arial Rounded MT Bold" panose="020F0704030504030204" pitchFamily="34" charset="77"/>
              </a:rPr>
              <a:t>HomePage</a:t>
            </a:r>
            <a:r>
              <a:rPr lang="en-US" sz="1000" b="1" dirty="0">
                <a:latin typeface="Arial Rounded MT Bold" panose="020F0704030504030204" pitchFamily="34" charset="77"/>
              </a:rPr>
              <a:t> Server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1D0BF0-A093-7C48-B5DD-3AB2DA1CEA2F}"/>
              </a:ext>
            </a:extLst>
          </p:cNvPr>
          <p:cNvSpPr txBox="1"/>
          <p:nvPr/>
        </p:nvSpPr>
        <p:spPr>
          <a:xfrm>
            <a:off x="8964841" y="5226490"/>
            <a:ext cx="1272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Arial Rounded MT Bold" panose="020F0704030504030204" pitchFamily="34" charset="77"/>
              </a:rPr>
              <a:t>MySQL Server</a:t>
            </a:r>
          </a:p>
          <a:p>
            <a:pPr algn="ctr"/>
            <a:r>
              <a:rPr lang="en-US" sz="1000" b="1" dirty="0">
                <a:latin typeface="Arial Rounded MT Bold" panose="020F0704030504030204" pitchFamily="34" charset="77"/>
              </a:rPr>
              <a:t>(Shibboleth Log)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90E7707-499F-9841-9BC7-5B9051A643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32209" y="4199137"/>
            <a:ext cx="997060" cy="1037756"/>
          </a:xfrm>
          <a:prstGeom prst="rect">
            <a:avLst/>
          </a:prstGeom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1F59A03-B6D8-2F40-A567-F5018D0B615C}"/>
              </a:ext>
            </a:extLst>
          </p:cNvPr>
          <p:cNvSpPr/>
          <p:nvPr/>
        </p:nvSpPr>
        <p:spPr>
          <a:xfrm>
            <a:off x="6659759" y="669400"/>
            <a:ext cx="3898900" cy="14224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CC4F994-8897-6546-8C74-FB119915F9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1759" y="690082"/>
            <a:ext cx="1347165" cy="2517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FF1DCCC-E6CC-0542-AF10-A4C8976B13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3068" y="943418"/>
            <a:ext cx="833990" cy="87654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F160CB3-26C7-EA48-B53A-022B2AEBC18B}"/>
              </a:ext>
            </a:extLst>
          </p:cNvPr>
          <p:cNvSpPr txBox="1"/>
          <p:nvPr/>
        </p:nvSpPr>
        <p:spPr>
          <a:xfrm>
            <a:off x="7555109" y="1797299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 Rounded MT Bold" panose="020F0704030504030204" pitchFamily="34" charset="77"/>
              </a:rPr>
              <a:t>UCHDW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287C9B2B-FF6E-114C-91BF-E89CED2433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11297" y="941573"/>
            <a:ext cx="833990" cy="87611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DACBF57-57BE-1E42-8B5E-23DA5E2D2B97}"/>
              </a:ext>
            </a:extLst>
          </p:cNvPr>
          <p:cNvSpPr txBox="1"/>
          <p:nvPr/>
        </p:nvSpPr>
        <p:spPr>
          <a:xfrm>
            <a:off x="8837225" y="1776917"/>
            <a:ext cx="1236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 Rounded MT Bold" panose="020F0704030504030204" pitchFamily="34" charset="77"/>
              </a:rPr>
              <a:t>Tableau Desktop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9FCD6B9-CB48-AE4C-A8BB-E464764B0C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79666" y="1635489"/>
            <a:ext cx="266700" cy="3175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BE5F31EB-6422-A748-A085-34BC61D9C254}"/>
              </a:ext>
            </a:extLst>
          </p:cNvPr>
          <p:cNvSpPr txBox="1"/>
          <p:nvPr/>
        </p:nvSpPr>
        <p:spPr>
          <a:xfrm>
            <a:off x="5966933" y="1534646"/>
            <a:ext cx="455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Rounded MT Bold" panose="020F0704030504030204" pitchFamily="34" charset="77"/>
              </a:rPr>
              <a:t>VPN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27060B4-0858-A54E-8BE2-7E3E28B39CFA}"/>
              </a:ext>
            </a:extLst>
          </p:cNvPr>
          <p:cNvCxnSpPr>
            <a:cxnSpLocks/>
            <a:stCxn id="56" idx="1"/>
          </p:cNvCxnSpPr>
          <p:nvPr/>
        </p:nvCxnSpPr>
        <p:spPr>
          <a:xfrm flipH="1">
            <a:off x="5252520" y="1794239"/>
            <a:ext cx="1727146" cy="11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BECBE56-5145-F34B-BDC1-A0E23D8FD8DF}"/>
              </a:ext>
            </a:extLst>
          </p:cNvPr>
          <p:cNvCxnSpPr/>
          <p:nvPr/>
        </p:nvCxnSpPr>
        <p:spPr>
          <a:xfrm>
            <a:off x="5241934" y="1805799"/>
            <a:ext cx="10586" cy="1198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7CAEEC4F-71FD-CB4A-88C7-E40AD8B3457F}"/>
              </a:ext>
            </a:extLst>
          </p:cNvPr>
          <p:cNvCxnSpPr>
            <a:stCxn id="16" idx="3"/>
          </p:cNvCxnSpPr>
          <p:nvPr/>
        </p:nvCxnSpPr>
        <p:spPr>
          <a:xfrm flipV="1">
            <a:off x="2395284" y="5104724"/>
            <a:ext cx="2265494" cy="1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0D89CBC-C1BC-5E45-8FDF-007AA0E59617}"/>
              </a:ext>
            </a:extLst>
          </p:cNvPr>
          <p:cNvSpPr txBox="1"/>
          <p:nvPr/>
        </p:nvSpPr>
        <p:spPr>
          <a:xfrm>
            <a:off x="3091657" y="4853419"/>
            <a:ext cx="593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77"/>
              </a:rPr>
              <a:t>Future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UCHDW:</a:t>
            </a:r>
            <a:r>
              <a:rPr lang="en-US" dirty="0"/>
              <a:t> Current State</a:t>
            </a:r>
          </a:p>
        </p:txBody>
      </p:sp>
    </p:spTree>
    <p:extLst>
      <p:ext uri="{BB962C8B-B14F-4D97-AF65-F5344CB8AC3E}">
        <p14:creationId xmlns:p14="http://schemas.microsoft.com/office/powerpoint/2010/main" val="2880215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UCHDW:</a:t>
            </a:r>
            <a:r>
              <a:rPr lang="en-US" dirty="0"/>
              <a:t> Current State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053" y="1003273"/>
            <a:ext cx="9591894" cy="516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85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F8C60405-E35A-0848-8321-803201395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i="1" dirty="0"/>
              <a:t>UCHDW: </a:t>
            </a:r>
            <a:r>
              <a:rPr lang="en-US" altLang="en-US" dirty="0"/>
              <a:t>Where We Are Going</a:t>
            </a:r>
          </a:p>
        </p:txBody>
      </p:sp>
      <p:sp>
        <p:nvSpPr>
          <p:cNvPr id="47106" name="Content Placeholder 2">
            <a:extLst>
              <a:ext uri="{FF2B5EF4-FFF2-40B4-BE49-F238E27FC236}">
                <a16:creationId xmlns:a16="http://schemas.microsoft.com/office/drawing/2014/main" id="{CFD212B3-3A73-7E43-BF09-B995E1A98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Enabling safe, respectful, regulated research use of clinical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Clinical Data Browser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Virtual Desktop</a:t>
            </a:r>
          </a:p>
          <a:p>
            <a:pPr lvl="1"/>
            <a:r>
              <a:rPr lang="en-US" altLang="en-US" dirty="0"/>
              <a:t>Researchers should first write and optimize OMOP SQL queries </a:t>
            </a:r>
            <a:r>
              <a:rPr lang="en-US" altLang="en-US" b="1" dirty="0"/>
              <a:t>locally</a:t>
            </a:r>
            <a:r>
              <a:rPr lang="en-US" altLang="en-US" dirty="0"/>
              <a:t>, on their own campuses</a:t>
            </a:r>
          </a:p>
          <a:p>
            <a:pPr lvl="1"/>
            <a:r>
              <a:rPr lang="en-US" altLang="en-US" dirty="0"/>
              <a:t>When ready to scale (and authorized), UCHDW provides access to a virtual desktop for the researcher, populated with common tools</a:t>
            </a:r>
          </a:p>
          <a:p>
            <a:pPr lvl="2"/>
            <a:r>
              <a:rPr lang="en-US" altLang="en-US" dirty="0"/>
              <a:t>Electronically sign a UC Health data use agreement</a:t>
            </a:r>
          </a:p>
          <a:p>
            <a:pPr lvl="2"/>
            <a:r>
              <a:rPr lang="en-US" altLang="en-US" dirty="0"/>
              <a:t>R, Excel, </a:t>
            </a:r>
            <a:r>
              <a:rPr lang="en-US" altLang="en-US" dirty="0" err="1"/>
              <a:t>Jupyter</a:t>
            </a:r>
            <a:r>
              <a:rPr lang="en-US" altLang="en-US" dirty="0"/>
              <a:t> Notebooks, SQL</a:t>
            </a:r>
          </a:p>
          <a:p>
            <a:pPr lvl="2"/>
            <a:r>
              <a:rPr lang="en-US" altLang="en-US" dirty="0"/>
              <a:t>Upload your scripts and run, but cannot download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/>
              <a:t>Predictive Analytics/Machine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442497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60"/>
            <a:ext cx="4506218" cy="2996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85" y="-22560"/>
            <a:ext cx="6470295" cy="4313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1" y="2601938"/>
            <a:ext cx="6129999" cy="4256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17" y="4903052"/>
            <a:ext cx="4550492" cy="3038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685" y="0"/>
            <a:ext cx="3944315" cy="26295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85" y="4290969"/>
            <a:ext cx="3849705" cy="25670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3896"/>
            <a:ext cx="4427058" cy="2952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36" y="1858334"/>
            <a:ext cx="2923562" cy="292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2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Health Data with Third Parties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473" y="1003274"/>
            <a:ext cx="4994094" cy="517369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Ensure Health Data results in a tangible outcome that directly or indirectly </a:t>
            </a:r>
            <a:r>
              <a:rPr lang="en-US" b="1" dirty="0"/>
              <a:t>benefits UCLA Health’s own patients and society</a:t>
            </a:r>
          </a:p>
          <a:p>
            <a:pPr lvl="1"/>
            <a:r>
              <a:rPr lang="en-US" dirty="0"/>
              <a:t>Data cannot be “sold” to third parties</a:t>
            </a:r>
          </a:p>
          <a:p>
            <a:pPr lvl="1"/>
            <a:r>
              <a:rPr lang="en-US" dirty="0"/>
              <a:t>Ensure appropriate value is derived from the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Health Data Oversight Committee (HDOC)</a:t>
            </a:r>
          </a:p>
          <a:p>
            <a:pPr marL="1028700" lvl="1" indent="-342900"/>
            <a:r>
              <a:rPr lang="en-US" dirty="0"/>
              <a:t>Quickly review partnerships</a:t>
            </a:r>
          </a:p>
          <a:p>
            <a:endParaRPr lang="en-US" dirty="0"/>
          </a:p>
        </p:txBody>
      </p:sp>
      <p:pic>
        <p:nvPicPr>
          <p:cNvPr id="4" name="Picture 2" descr="C:\Users\mpfeffer\AppData\Local\Temp\SNAGHTML11945c0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500" y="1841382"/>
            <a:ext cx="5973806" cy="398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712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7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LAUNCH DATE TODAY</a:t>
            </a:r>
            <a:br>
              <a:rPr lang="en-US" sz="2700" dirty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dirty="0"/>
              <a:t>UCLA Health’s Discovery Data Repository (DDR)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0" y="1003273"/>
            <a:ext cx="6187319" cy="43126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03452" y="1758320"/>
            <a:ext cx="6419376" cy="438122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992745" y="2412008"/>
            <a:ext cx="2820227" cy="3727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Provides analysts and researchers access to Epic Care Connect data for data discovery patient cohort counts. </a:t>
            </a:r>
          </a:p>
          <a:p>
            <a:r>
              <a:rPr lang="en-US" sz="1800" dirty="0"/>
              <a:t>Leverages data from the Discovery Data Mart, which is a limited data set and provides information such as patients, encounters, procedures, medications, and more. </a:t>
            </a:r>
          </a:p>
        </p:txBody>
      </p:sp>
    </p:spTree>
    <p:extLst>
      <p:ext uri="{BB962C8B-B14F-4D97-AF65-F5344CB8AC3E}">
        <p14:creationId xmlns:p14="http://schemas.microsoft.com/office/powerpoint/2010/main" val="266146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560"/>
            <a:ext cx="4506218" cy="2996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85" y="-22560"/>
            <a:ext cx="6470295" cy="43135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01" y="2601938"/>
            <a:ext cx="6129999" cy="4256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17" y="4903052"/>
            <a:ext cx="4550492" cy="3038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685" y="0"/>
            <a:ext cx="3944315" cy="26295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85" y="4290969"/>
            <a:ext cx="3849705" cy="25670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3896"/>
            <a:ext cx="4427058" cy="2952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36" y="1858334"/>
            <a:ext cx="2923562" cy="292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46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Diagram 39"/>
          <p:cNvGraphicFramePr/>
          <p:nvPr>
            <p:extLst>
              <p:ext uri="{D42A27DB-BD31-4B8C-83A1-F6EECF244321}">
                <p14:modId xmlns:p14="http://schemas.microsoft.com/office/powerpoint/2010/main" val="3045543992"/>
              </p:ext>
            </p:extLst>
          </p:nvPr>
        </p:nvGraphicFramePr>
        <p:xfrm>
          <a:off x="2110268" y="1161875"/>
          <a:ext cx="5653743" cy="3739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Analytics Footprint at UCLA Health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9486" y="3794914"/>
            <a:ext cx="3993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2,530</a:t>
            </a:r>
            <a:r>
              <a:rPr lang="en-US" sz="2000" dirty="0"/>
              <a:t> Clarity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4,505</a:t>
            </a:r>
            <a:r>
              <a:rPr lang="en-US" sz="2000" dirty="0"/>
              <a:t> Total Monthly Reports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8825" y="1590792"/>
            <a:ext cx="3474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53</a:t>
            </a:r>
            <a:r>
              <a:rPr lang="en-US" sz="2000" dirty="0"/>
              <a:t> Centers of Excellence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632</a:t>
            </a:r>
            <a:r>
              <a:rPr lang="en-US" sz="2000" dirty="0"/>
              <a:t> Tableau Dashboards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573</a:t>
            </a:r>
            <a:r>
              <a:rPr lang="en-US" sz="2000" dirty="0"/>
              <a:t> SAP Web Intelligence Reports/Dashboards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27682" y="1968639"/>
            <a:ext cx="33927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17</a:t>
            </a:r>
            <a:r>
              <a:rPr lang="en-US" sz="2000" dirty="0"/>
              <a:t> Available Epic Models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4</a:t>
            </a:r>
            <a:r>
              <a:rPr lang="en-US" sz="2000" dirty="0"/>
              <a:t> Enabled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5 </a:t>
            </a:r>
            <a:r>
              <a:rPr lang="en-US" sz="2000" dirty="0"/>
              <a:t>Under Evaluation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7473" y="5142908"/>
            <a:ext cx="3056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2000" b="1" dirty="0"/>
              <a:t>685</a:t>
            </a:r>
            <a:r>
              <a:rPr lang="en-US" sz="2000" dirty="0"/>
              <a:t> Reporting Workbench Reports </a:t>
            </a:r>
          </a:p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2000" b="1" dirty="0"/>
              <a:t>813</a:t>
            </a:r>
            <a:r>
              <a:rPr lang="en-US" sz="2000" dirty="0"/>
              <a:t> Radar Dashboards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67416" y="1204722"/>
            <a:ext cx="2900444" cy="400110"/>
            <a:chOff x="3915376" y="4683937"/>
            <a:chExt cx="2900444" cy="400110"/>
          </a:xfrm>
        </p:grpSpPr>
        <p:sp>
          <p:nvSpPr>
            <p:cNvPr id="26" name="TextBox 25"/>
            <p:cNvSpPr txBox="1"/>
            <p:nvPr/>
          </p:nvSpPr>
          <p:spPr>
            <a:xfrm>
              <a:off x="3915376" y="4683937"/>
              <a:ext cx="29004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Self-Service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003194" y="5068980"/>
              <a:ext cx="1362404" cy="112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517472" y="4754362"/>
            <a:ext cx="4114656" cy="400110"/>
            <a:chOff x="4023825" y="5308724"/>
            <a:chExt cx="3721060" cy="400110"/>
          </a:xfrm>
        </p:grpSpPr>
        <p:sp>
          <p:nvSpPr>
            <p:cNvPr id="29" name="TextBox 28"/>
            <p:cNvSpPr txBox="1"/>
            <p:nvPr/>
          </p:nvSpPr>
          <p:spPr>
            <a:xfrm>
              <a:off x="4023825" y="5308724"/>
              <a:ext cx="37210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CareConnect Hyperspace Reports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4136468" y="5689693"/>
              <a:ext cx="3481969" cy="75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7393307" y="1633700"/>
            <a:ext cx="2900444" cy="400110"/>
            <a:chOff x="4023825" y="5308724"/>
            <a:chExt cx="2900444" cy="400110"/>
          </a:xfrm>
        </p:grpSpPr>
        <p:sp>
          <p:nvSpPr>
            <p:cNvPr id="32" name="TextBox 31"/>
            <p:cNvSpPr txBox="1"/>
            <p:nvPr/>
          </p:nvSpPr>
          <p:spPr>
            <a:xfrm>
              <a:off x="4023825" y="5308724"/>
              <a:ext cx="29004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Predictive Models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4129593" y="5675798"/>
              <a:ext cx="1988874" cy="138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959485" y="3418525"/>
            <a:ext cx="3433821" cy="400110"/>
            <a:chOff x="4023824" y="5308724"/>
            <a:chExt cx="3433821" cy="400110"/>
          </a:xfrm>
        </p:grpSpPr>
        <p:sp>
          <p:nvSpPr>
            <p:cNvPr id="35" name="TextBox 34"/>
            <p:cNvSpPr txBox="1"/>
            <p:nvPr/>
          </p:nvSpPr>
          <p:spPr>
            <a:xfrm>
              <a:off x="4023824" y="5308724"/>
              <a:ext cx="34338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CareConnect Clarity Reports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4136468" y="5685113"/>
              <a:ext cx="3229038" cy="45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8377606" y="4901800"/>
            <a:ext cx="4096823" cy="400110"/>
            <a:chOff x="4023825" y="5308724"/>
            <a:chExt cx="3641893" cy="400110"/>
          </a:xfrm>
        </p:grpSpPr>
        <p:sp>
          <p:nvSpPr>
            <p:cNvPr id="44" name="TextBox 43"/>
            <p:cNvSpPr txBox="1"/>
            <p:nvPr/>
          </p:nvSpPr>
          <p:spPr>
            <a:xfrm>
              <a:off x="4023825" y="5308724"/>
              <a:ext cx="36418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OHIA Projects &amp; Requests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4136468" y="5684931"/>
              <a:ext cx="2626900" cy="47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8391357" y="5278007"/>
            <a:ext cx="3066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52 </a:t>
            </a:r>
            <a:r>
              <a:rPr lang="en-US" sz="2000" dirty="0"/>
              <a:t>Projects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8,161 </a:t>
            </a:r>
            <a:r>
              <a:rPr lang="en-US" sz="2000" dirty="0"/>
              <a:t>Tickets Closed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196" y="4963956"/>
            <a:ext cx="1533587" cy="11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7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Example:</a:t>
            </a:r>
            <a:r>
              <a:rPr lang="en-US" dirty="0"/>
              <a:t> </a:t>
            </a:r>
            <a:r>
              <a:rPr lang="en-US" dirty="0" err="1"/>
              <a:t>MyUCLAHealth</a:t>
            </a:r>
            <a:r>
              <a:rPr lang="en-US" dirty="0"/>
              <a:t> Utilization Dashboard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CareConnect Radar Dashboard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~300 leadership and analyst users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407" y="2009163"/>
            <a:ext cx="6996202" cy="4053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033" y="1613285"/>
            <a:ext cx="4975308" cy="370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81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i="1" dirty="0"/>
              <a:t>Example: </a:t>
            </a:r>
            <a:r>
              <a:rPr lang="en-US" sz="3400" dirty="0"/>
              <a:t>Professional Billing Charge Detail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CareConnect Clarity Report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Tracks charges posted after outpatient visits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Used by ~500 providers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47" y="2374392"/>
            <a:ext cx="6855135" cy="21683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32" y="4666964"/>
            <a:ext cx="11446635" cy="132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1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Example: </a:t>
            </a:r>
            <a:r>
              <a:rPr lang="en-US" dirty="0"/>
              <a:t>Inpatient Lead Nurse Quality Indicator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CareConnect Reporting Workbench Report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Used by lead nurses to monitor the documentation and invasive devices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96" y="1915371"/>
            <a:ext cx="11159765" cy="402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76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Example:</a:t>
            </a:r>
            <a:r>
              <a:rPr lang="en-US" dirty="0"/>
              <a:t> Operations Real-Time Dashboards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OHIA Project in Collaboration with Performance Excellence and Operations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4807" y="5983707"/>
            <a:ext cx="4779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2"/>
              </a:rPr>
              <a:t>https://dashboard.mednet.ucla.edu/</a:t>
            </a:r>
            <a:endParaRPr 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49" y="1470474"/>
            <a:ext cx="8491565" cy="3008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80" y="2481236"/>
            <a:ext cx="8703673" cy="2965289"/>
          </a:xfrm>
          <a:prstGeom prst="rect">
            <a:avLst/>
          </a:prstGeom>
        </p:spPr>
      </p:pic>
      <p:pic>
        <p:nvPicPr>
          <p:cNvPr id="7" name="Picture 2" descr="C:\Users\jberin\AppData\Local\Temp\SNAGHTML18d8395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22" y="3114681"/>
            <a:ext cx="6405527" cy="292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576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Example:</a:t>
            </a:r>
            <a:r>
              <a:rPr lang="en-US" dirty="0"/>
              <a:t> MOVERS Quality Dashboard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Self-Service Quality Center of Excellent Tableau Dashboard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79"/>
          <a:stretch/>
        </p:blipFill>
        <p:spPr>
          <a:xfrm>
            <a:off x="2394118" y="1346433"/>
            <a:ext cx="7370190" cy="469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31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Example: </a:t>
            </a:r>
            <a:r>
              <a:rPr lang="en-US" dirty="0"/>
              <a:t>Predictive Models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134" y="3397070"/>
            <a:ext cx="5941516" cy="266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508" y="4986584"/>
            <a:ext cx="5067853" cy="1000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399536" y="3865758"/>
            <a:ext cx="24826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Each model in the library is accompanied by workflow and user interface elements that can prompt users to take clear next steps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36" y="1067394"/>
            <a:ext cx="6610206" cy="2189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913" y="2350720"/>
            <a:ext cx="6021543" cy="13461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3421" y="733944"/>
            <a:ext cx="2323929" cy="3233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849814"/>
      </p:ext>
    </p:extLst>
  </p:cSld>
  <p:clrMapOvr>
    <a:masterClrMapping/>
  </p:clrMapOvr>
</p:sld>
</file>

<file path=ppt/theme/theme1.xml><?xml version="1.0" encoding="utf-8"?>
<a:theme xmlns:a="http://schemas.openxmlformats.org/drawingml/2006/main" name="UCLA Health IT">
  <a:themeElements>
    <a:clrScheme name="UCLA Health I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284BF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3284BF"/>
      </a:hlink>
      <a:folHlink>
        <a:srgbClr val="6F3B55"/>
      </a:folHlink>
    </a:clrScheme>
    <a:fontScheme name="Health 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la-health-it-widescreen-template" id="{6450A17F-0830-4E3B-B764-A19FF6B672E2}" vid="{AE6E0F8A-E291-469A-88C6-C107F3103C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UCLA Health IT Widescreen Template</Template>
  <TotalTime>1775</TotalTime>
  <Words>1055</Words>
  <Application>Microsoft Office PowerPoint</Application>
  <PresentationFormat>Widescreen</PresentationFormat>
  <Paragraphs>170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ＭＳ Ｐゴシック</vt:lpstr>
      <vt:lpstr>Arial</vt:lpstr>
      <vt:lpstr>Arial Rounded MT Bold</vt:lpstr>
      <vt:lpstr>Calibri</vt:lpstr>
      <vt:lpstr>Helvetica</vt:lpstr>
      <vt:lpstr>Proxima Nova</vt:lpstr>
      <vt:lpstr>UCLA Health IT</vt:lpstr>
      <vt:lpstr>UCLA Health Data Day  Our Analytics Footprint &amp; Exciting New Capabilities</vt:lpstr>
      <vt:lpstr>PowerPoint Presentation</vt:lpstr>
      <vt:lpstr>Current Analytics Footprint at UCLA Health</vt:lpstr>
      <vt:lpstr>Example: MyUCLAHealth Utilization Dashboard</vt:lpstr>
      <vt:lpstr>Example: Professional Billing Charge Detail Report</vt:lpstr>
      <vt:lpstr>Example: Inpatient Lead Nurse Quality Indicator Tool</vt:lpstr>
      <vt:lpstr>Example: Operations Real-Time Dashboards</vt:lpstr>
      <vt:lpstr>Example: MOVERS Quality Dashboard</vt:lpstr>
      <vt:lpstr>Example: Predictive Models</vt:lpstr>
      <vt:lpstr>Support for Research and Non-Research Use Cases</vt:lpstr>
      <vt:lpstr>New Capabilities</vt:lpstr>
      <vt:lpstr>CareConnect’s SlicerDicer</vt:lpstr>
      <vt:lpstr>Waveform Data Discovery Solution</vt:lpstr>
      <vt:lpstr>UC Health Data Warehouse (UCHDW) Platform</vt:lpstr>
      <vt:lpstr>PowerPoint Presentation</vt:lpstr>
      <vt:lpstr>UCHDW: Where We Are Now </vt:lpstr>
      <vt:lpstr>UCHDW: Current State</vt:lpstr>
      <vt:lpstr>UCHDW: Current State</vt:lpstr>
      <vt:lpstr>UCHDW: Where We Are Going</vt:lpstr>
      <vt:lpstr>Using Health Data with Third Parties</vt:lpstr>
      <vt:lpstr>LAUNCH DATE TODAY UCLA Health’s Discovery Data Repository (DDR)</vt:lpstr>
      <vt:lpstr>PowerPoint Presentation</vt:lpstr>
    </vt:vector>
  </TitlesOfParts>
  <Company>UCLA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(Arial Bold)</dc:title>
  <dc:creator>Mahbouba, Mohammed MD</dc:creator>
  <cp:lastModifiedBy>Pfeffer, Michael A.</cp:lastModifiedBy>
  <cp:revision>96</cp:revision>
  <dcterms:created xsi:type="dcterms:W3CDTF">2019-04-25T21:46:02Z</dcterms:created>
  <dcterms:modified xsi:type="dcterms:W3CDTF">2019-05-09T04:05:30Z</dcterms:modified>
</cp:coreProperties>
</file>